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3"/>
    <p:sldId id="281" r:id="rId4"/>
    <p:sldId id="283" r:id="rId5"/>
    <p:sldId id="284" r:id="rId6"/>
    <p:sldId id="286" r:id="rId8"/>
    <p:sldId id="292" r:id="rId9"/>
    <p:sldId id="259" r:id="rId10"/>
    <p:sldId id="260" r:id="rId11"/>
    <p:sldId id="268" r:id="rId12"/>
    <p:sldId id="288" r:id="rId13"/>
    <p:sldId id="265" r:id="rId14"/>
    <p:sldId id="263" r:id="rId15"/>
    <p:sldId id="293" r:id="rId16"/>
    <p:sldId id="266" r:id="rId17"/>
    <p:sldId id="264" r:id="rId18"/>
    <p:sldId id="269" r:id="rId19"/>
    <p:sldId id="270" r:id="rId20"/>
    <p:sldId id="271" r:id="rId21"/>
    <p:sldId id="312" r:id="rId22"/>
    <p:sldId id="272" r:id="rId23"/>
    <p:sldId id="273" r:id="rId24"/>
    <p:sldId id="274" r:id="rId25"/>
    <p:sldId id="299" r:id="rId26"/>
    <p:sldId id="295" r:id="rId27"/>
    <p:sldId id="300" r:id="rId28"/>
    <p:sldId id="280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sonyoun" initials="e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50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0" Type="http://schemas.openxmlformats.org/officeDocument/2006/relationships/tags" Target="../tags/tag43.xml"/><Relationship Id="rId3" Type="http://schemas.openxmlformats.org/officeDocument/2006/relationships/tags" Target="../tags/tag16.xml"/><Relationship Id="rId29" Type="http://schemas.openxmlformats.org/officeDocument/2006/relationships/tags" Target="../tags/tag4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15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9" Type="http://schemas.openxmlformats.org/officeDocument/2006/relationships/tags" Target="../tags/tag71.xml"/><Relationship Id="rId28" Type="http://schemas.openxmlformats.org/officeDocument/2006/relationships/tags" Target="../tags/tag70.xml"/><Relationship Id="rId27" Type="http://schemas.openxmlformats.org/officeDocument/2006/relationships/tags" Target="../tags/tag69.xml"/><Relationship Id="rId26" Type="http://schemas.openxmlformats.org/officeDocument/2006/relationships/tags" Target="../tags/tag68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44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/>
          <p:nvPr>
            <p:custDataLst>
              <p:tags r:id="rId2"/>
            </p:custDataLst>
          </p:nvPr>
        </p:nvSpPr>
        <p:spPr>
          <a:xfrm>
            <a:off x="3773805" y="635"/>
            <a:ext cx="8389620" cy="6864350"/>
          </a:xfrm>
          <a:custGeom>
            <a:avLst/>
            <a:gdLst>
              <a:gd name="connsiteX0" fmla="*/ 0 w 8389487"/>
              <a:gd name="connsiteY0" fmla="*/ 0 h 6858000"/>
              <a:gd name="connsiteX1" fmla="*/ 4611663 w 8389487"/>
              <a:gd name="connsiteY1" fmla="*/ 0 h 6858000"/>
              <a:gd name="connsiteX2" fmla="*/ 8389487 w 8389487"/>
              <a:gd name="connsiteY2" fmla="*/ 6858000 h 6858000"/>
              <a:gd name="connsiteX3" fmla="*/ 3777823 w 83894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487" h="6858000">
                <a:moveTo>
                  <a:pt x="0" y="0"/>
                </a:moveTo>
                <a:lnTo>
                  <a:pt x="4611663" y="0"/>
                </a:lnTo>
                <a:lnTo>
                  <a:pt x="8389487" y="6858000"/>
                </a:lnTo>
                <a:lnTo>
                  <a:pt x="3777823" y="68580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8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954530" y="-5715"/>
            <a:ext cx="8389620" cy="6864350"/>
          </a:xfrm>
          <a:custGeom>
            <a:avLst/>
            <a:gdLst>
              <a:gd name="connsiteX0" fmla="*/ 0 w 8389487"/>
              <a:gd name="connsiteY0" fmla="*/ 0 h 6858000"/>
              <a:gd name="connsiteX1" fmla="*/ 4611664 w 8389487"/>
              <a:gd name="connsiteY1" fmla="*/ 0 h 6858000"/>
              <a:gd name="connsiteX2" fmla="*/ 8389487 w 8389487"/>
              <a:gd name="connsiteY2" fmla="*/ 6858000 h 6858000"/>
              <a:gd name="connsiteX3" fmla="*/ 3777824 w 83894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487" h="6858000">
                <a:moveTo>
                  <a:pt x="0" y="0"/>
                </a:moveTo>
                <a:lnTo>
                  <a:pt x="4611664" y="0"/>
                </a:lnTo>
                <a:lnTo>
                  <a:pt x="8389487" y="6858000"/>
                </a:lnTo>
                <a:lnTo>
                  <a:pt x="3777824" y="6858000"/>
                </a:lnTo>
                <a:close/>
              </a:path>
            </a:pathLst>
          </a:custGeom>
          <a:solidFill>
            <a:schemeClr val="accent2"/>
          </a:solidFill>
          <a:ln w="58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4"/>
            </p:custDataLst>
          </p:nvPr>
        </p:nvSpPr>
        <p:spPr>
          <a:xfrm>
            <a:off x="7518400" y="0"/>
            <a:ext cx="4673600" cy="6858000"/>
          </a:xfrm>
          <a:custGeom>
            <a:avLst/>
            <a:gdLst>
              <a:gd name="connsiteX0" fmla="*/ 3778150 w 4673604"/>
              <a:gd name="connsiteY0" fmla="*/ 0 h 6858000"/>
              <a:gd name="connsiteX1" fmla="*/ 4673604 w 4673604"/>
              <a:gd name="connsiteY1" fmla="*/ 0 h 6858000"/>
              <a:gd name="connsiteX2" fmla="*/ 4673604 w 4673604"/>
              <a:gd name="connsiteY2" fmla="*/ 1611401 h 6858000"/>
              <a:gd name="connsiteX3" fmla="*/ 1783192 w 4673604"/>
              <a:gd name="connsiteY3" fmla="*/ 6858000 h 6858000"/>
              <a:gd name="connsiteX4" fmla="*/ 0 w 46736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4" h="6858000">
                <a:moveTo>
                  <a:pt x="3778150" y="0"/>
                </a:moveTo>
                <a:lnTo>
                  <a:pt x="4673604" y="0"/>
                </a:lnTo>
                <a:lnTo>
                  <a:pt x="4673604" y="1611401"/>
                </a:lnTo>
                <a:lnTo>
                  <a:pt x="1783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 w="58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>
            <p:custDataLst>
              <p:tags r:id="rId5"/>
            </p:custDataLst>
          </p:nvPr>
        </p:nvSpPr>
        <p:spPr>
          <a:xfrm>
            <a:off x="0" y="-5715"/>
            <a:ext cx="8308340" cy="6871335"/>
          </a:xfrm>
          <a:custGeom>
            <a:avLst/>
            <a:gdLst>
              <a:gd name="connsiteX0" fmla="*/ 0 w 8308544"/>
              <a:gd name="connsiteY0" fmla="*/ 0 h 6858000"/>
              <a:gd name="connsiteX1" fmla="*/ 4530721 w 8308544"/>
              <a:gd name="connsiteY1" fmla="*/ 0 h 6858000"/>
              <a:gd name="connsiteX2" fmla="*/ 8308544 w 8308544"/>
              <a:gd name="connsiteY2" fmla="*/ 6858000 h 6858000"/>
              <a:gd name="connsiteX3" fmla="*/ 3696881 w 8308544"/>
              <a:gd name="connsiteY3" fmla="*/ 6858000 h 6858000"/>
              <a:gd name="connsiteX4" fmla="*/ 0 w 8308544"/>
              <a:gd name="connsiteY4" fmla="*/ 1469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8544" h="6858000">
                <a:moveTo>
                  <a:pt x="0" y="0"/>
                </a:moveTo>
                <a:lnTo>
                  <a:pt x="4530721" y="0"/>
                </a:lnTo>
                <a:lnTo>
                  <a:pt x="8308544" y="6858000"/>
                </a:lnTo>
                <a:lnTo>
                  <a:pt x="3696881" y="6858000"/>
                </a:lnTo>
                <a:lnTo>
                  <a:pt x="0" y="146938"/>
                </a:lnTo>
                <a:close/>
              </a:path>
            </a:pathLst>
          </a:custGeom>
          <a:solidFill>
            <a:schemeClr val="accent1"/>
          </a:solidFill>
          <a:ln w="58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022927" y="2205150"/>
            <a:ext cx="63720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1022927" y="3856150"/>
            <a:ext cx="63720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886401" y="3964291"/>
            <a:ext cx="6898697" cy="649764"/>
          </a:xfrm>
        </p:spPr>
        <p:txBody>
          <a:bodyPr anchor="ctr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spc="200" baseline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48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886402" y="2282274"/>
            <a:ext cx="6898698" cy="1542473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6000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9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947464" y="5018975"/>
            <a:ext cx="2186262" cy="396000"/>
          </a:xfrm>
        </p:spPr>
        <p:txBody>
          <a:bodyPr vert="horz" anchor="ctr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0" spc="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单击编辑文本</a:t>
            </a:r>
            <a:endParaRPr lang="en-US" altLang="zh-CN" dirty="0"/>
          </a:p>
        </p:txBody>
      </p:sp>
      <p:sp>
        <p:nvSpPr>
          <p:cNvPr id="50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947464" y="5484929"/>
            <a:ext cx="2186262" cy="396000"/>
          </a:xfrm>
        </p:spPr>
        <p:txBody>
          <a:bodyPr vert="horz" anchor="ctr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0" spc="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flipH="1">
            <a:off x="29210" y="635"/>
            <a:ext cx="8389620" cy="6851650"/>
          </a:xfrm>
          <a:custGeom>
            <a:avLst/>
            <a:gdLst>
              <a:gd name="connsiteX0" fmla="*/ 0 w 8389487"/>
              <a:gd name="connsiteY0" fmla="*/ 0 h 6858000"/>
              <a:gd name="connsiteX1" fmla="*/ 4611663 w 8389487"/>
              <a:gd name="connsiteY1" fmla="*/ 0 h 6858000"/>
              <a:gd name="connsiteX2" fmla="*/ 8389487 w 8389487"/>
              <a:gd name="connsiteY2" fmla="*/ 6858000 h 6858000"/>
              <a:gd name="connsiteX3" fmla="*/ 3777823 w 83894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487" h="6858000">
                <a:moveTo>
                  <a:pt x="0" y="0"/>
                </a:moveTo>
                <a:lnTo>
                  <a:pt x="4611663" y="0"/>
                </a:lnTo>
                <a:lnTo>
                  <a:pt x="8389487" y="6858000"/>
                </a:lnTo>
                <a:lnTo>
                  <a:pt x="3777823" y="68580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8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3"/>
            </p:custDataLst>
          </p:nvPr>
        </p:nvSpPr>
        <p:spPr>
          <a:xfrm flipH="1">
            <a:off x="1847850" y="-5715"/>
            <a:ext cx="8389620" cy="6864350"/>
          </a:xfrm>
          <a:custGeom>
            <a:avLst/>
            <a:gdLst>
              <a:gd name="connsiteX0" fmla="*/ 0 w 8389487"/>
              <a:gd name="connsiteY0" fmla="*/ 0 h 6858000"/>
              <a:gd name="connsiteX1" fmla="*/ 4611664 w 8389487"/>
              <a:gd name="connsiteY1" fmla="*/ 0 h 6858000"/>
              <a:gd name="connsiteX2" fmla="*/ 8389487 w 8389487"/>
              <a:gd name="connsiteY2" fmla="*/ 6858000 h 6858000"/>
              <a:gd name="connsiteX3" fmla="*/ 3777824 w 83894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9487" h="6858000">
                <a:moveTo>
                  <a:pt x="0" y="0"/>
                </a:moveTo>
                <a:lnTo>
                  <a:pt x="4611664" y="0"/>
                </a:lnTo>
                <a:lnTo>
                  <a:pt x="8389487" y="6858000"/>
                </a:lnTo>
                <a:lnTo>
                  <a:pt x="3777824" y="6858000"/>
                </a:lnTo>
                <a:close/>
              </a:path>
            </a:pathLst>
          </a:custGeom>
          <a:solidFill>
            <a:schemeClr val="accent2"/>
          </a:solidFill>
          <a:ln w="58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4673600" cy="6858000"/>
          </a:xfrm>
          <a:custGeom>
            <a:avLst/>
            <a:gdLst>
              <a:gd name="connsiteX0" fmla="*/ 3778150 w 4673604"/>
              <a:gd name="connsiteY0" fmla="*/ 0 h 6858000"/>
              <a:gd name="connsiteX1" fmla="*/ 4673604 w 4673604"/>
              <a:gd name="connsiteY1" fmla="*/ 0 h 6858000"/>
              <a:gd name="connsiteX2" fmla="*/ 4673604 w 4673604"/>
              <a:gd name="connsiteY2" fmla="*/ 1611401 h 6858000"/>
              <a:gd name="connsiteX3" fmla="*/ 1783192 w 4673604"/>
              <a:gd name="connsiteY3" fmla="*/ 6858000 h 6858000"/>
              <a:gd name="connsiteX4" fmla="*/ 0 w 46736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4" h="6858000">
                <a:moveTo>
                  <a:pt x="3778150" y="0"/>
                </a:moveTo>
                <a:lnTo>
                  <a:pt x="4673604" y="0"/>
                </a:lnTo>
                <a:lnTo>
                  <a:pt x="4673604" y="1611401"/>
                </a:lnTo>
                <a:lnTo>
                  <a:pt x="1783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69000"/>
            </a:schemeClr>
          </a:solidFill>
          <a:ln w="58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5"/>
            </p:custDataLst>
          </p:nvPr>
        </p:nvSpPr>
        <p:spPr>
          <a:xfrm flipH="1">
            <a:off x="3883660" y="-5715"/>
            <a:ext cx="8308340" cy="6864350"/>
          </a:xfrm>
          <a:custGeom>
            <a:avLst/>
            <a:gdLst>
              <a:gd name="connsiteX0" fmla="*/ 0 w 8308544"/>
              <a:gd name="connsiteY0" fmla="*/ 0 h 6858000"/>
              <a:gd name="connsiteX1" fmla="*/ 4530721 w 8308544"/>
              <a:gd name="connsiteY1" fmla="*/ 0 h 6858000"/>
              <a:gd name="connsiteX2" fmla="*/ 8308544 w 8308544"/>
              <a:gd name="connsiteY2" fmla="*/ 6858000 h 6858000"/>
              <a:gd name="connsiteX3" fmla="*/ 3696881 w 8308544"/>
              <a:gd name="connsiteY3" fmla="*/ 6858000 h 6858000"/>
              <a:gd name="connsiteX4" fmla="*/ 0 w 8308544"/>
              <a:gd name="connsiteY4" fmla="*/ 1469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8544" h="6858000">
                <a:moveTo>
                  <a:pt x="0" y="0"/>
                </a:moveTo>
                <a:lnTo>
                  <a:pt x="4530721" y="0"/>
                </a:lnTo>
                <a:lnTo>
                  <a:pt x="8308544" y="6858000"/>
                </a:lnTo>
                <a:lnTo>
                  <a:pt x="3696881" y="6858000"/>
                </a:lnTo>
                <a:lnTo>
                  <a:pt x="0" y="146938"/>
                </a:lnTo>
                <a:close/>
              </a:path>
            </a:pathLst>
          </a:custGeom>
          <a:solidFill>
            <a:schemeClr val="accent1"/>
          </a:solidFill>
          <a:ln w="58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5512776" y="2503946"/>
            <a:ext cx="6543170" cy="1621509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30000"/>
              </a:lnSpc>
              <a:buFont typeface="Arial" panose="020B0604020202020204" pitchFamily="34" charset="0"/>
              <a:buNone/>
              <a:defRPr sz="8000" baseline="0">
                <a:solidFill>
                  <a:srgbClr val="434042"/>
                </a:solidFill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6217" y="2560315"/>
            <a:ext cx="10079568" cy="3474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4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 fontAlgn="base"/>
            <a:r>
              <a:rPr lang="en-US" sz="333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056217" y="1583045"/>
            <a:ext cx="10079567" cy="377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4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fontAlgn="base"/>
            <a:r>
              <a:rPr lang="en-US" sz="108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56217" y="822960"/>
            <a:ext cx="10079567" cy="86868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56217" y="6468533"/>
            <a:ext cx="10079567" cy="218017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     |     INFO@COMPANYSITE.COM    |     +12 34 567 890    |     LONG STREET 12345, CITY, COUNTRY</a:t>
            </a: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084" y="173567"/>
            <a:ext cx="628651" cy="64981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36000" tIns="36000" rIns="36000" bIns="36000" numCol="1" rtlCol="0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League Gothic" pitchFamily="50" charset="0"/>
                <a:ea typeface="Arial" panose="020B0604020202020204" pitchFamily="34" charset="0"/>
                <a:cs typeface="+mn-cs"/>
              </a:rPr>
            </a:fld>
            <a:endParaRPr lang="en-US" altLang="zh-CN" strike="noStrike" noProof="1" dirty="0">
              <a:latin typeface="League Gothic" pitchFamily="5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>
          <a:xfrm>
            <a:off x="838200" y="6356351"/>
            <a:ext cx="27432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EEC01130-11C6-4898-8B9C-219E030AE4A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669882" y="1621935"/>
            <a:ext cx="10852236" cy="50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>
            <p:custDataLst>
              <p:tags r:id="rId3"/>
            </p:custDataLst>
          </p:nvPr>
        </p:nvGrpSpPr>
        <p:grpSpPr>
          <a:xfrm>
            <a:off x="0" y="1"/>
            <a:ext cx="12192000" cy="375924"/>
            <a:chOff x="0" y="1"/>
            <a:chExt cx="12192000" cy="375924"/>
          </a:xfrm>
        </p:grpSpPr>
        <p:sp>
          <p:nvSpPr>
            <p:cNvPr id="8" name="任意多边形: 形状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5"/>
              <a:ext cx="12192000" cy="375920"/>
            </a:xfrm>
            <a:custGeom>
              <a:avLst/>
              <a:gdLst>
                <a:gd name="connsiteX0" fmla="*/ 0 w 12192000"/>
                <a:gd name="connsiteY0" fmla="*/ 0 h 632780"/>
                <a:gd name="connsiteX1" fmla="*/ 12192000 w 12192000"/>
                <a:gd name="connsiteY1" fmla="*/ 0 h 632780"/>
                <a:gd name="connsiteX2" fmla="*/ 12192000 w 12192000"/>
                <a:gd name="connsiteY2" fmla="*/ 632780 h 632780"/>
                <a:gd name="connsiteX3" fmla="*/ 0 w 12192000"/>
                <a:gd name="connsiteY3" fmla="*/ 632780 h 6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2780">
                  <a:moveTo>
                    <a:pt x="0" y="0"/>
                  </a:moveTo>
                  <a:lnTo>
                    <a:pt x="12192000" y="0"/>
                  </a:lnTo>
                  <a:lnTo>
                    <a:pt x="12192000" y="632780"/>
                  </a:lnTo>
                  <a:lnTo>
                    <a:pt x="0" y="632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>
              <p:custDataLst>
                <p:tags r:id="rId5"/>
              </p:custDataLst>
            </p:nvPr>
          </p:nvSpPr>
          <p:spPr bwMode="auto">
            <a:xfrm>
              <a:off x="1827730" y="5"/>
              <a:ext cx="9122024" cy="375920"/>
            </a:xfrm>
            <a:custGeom>
              <a:avLst/>
              <a:gdLst>
                <a:gd name="T0" fmla="*/ 2739 w 2739"/>
                <a:gd name="T1" fmla="*/ 296 h 296"/>
                <a:gd name="T2" fmla="*/ 2581 w 2739"/>
                <a:gd name="T3" fmla="*/ 0 h 296"/>
                <a:gd name="T4" fmla="*/ 0 w 2739"/>
                <a:gd name="T5" fmla="*/ 0 h 296"/>
                <a:gd name="T6" fmla="*/ 154 w 2739"/>
                <a:gd name="T7" fmla="*/ 296 h 296"/>
                <a:gd name="T8" fmla="*/ 2739 w 2739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9" h="296">
                  <a:moveTo>
                    <a:pt x="2739" y="296"/>
                  </a:moveTo>
                  <a:lnTo>
                    <a:pt x="2581" y="0"/>
                  </a:lnTo>
                  <a:lnTo>
                    <a:pt x="0" y="0"/>
                  </a:lnTo>
                  <a:lnTo>
                    <a:pt x="154" y="296"/>
                  </a:lnTo>
                  <a:lnTo>
                    <a:pt x="2739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>
              <p:custDataLst>
                <p:tags r:id="rId6"/>
              </p:custDataLst>
            </p:nvPr>
          </p:nvSpPr>
          <p:spPr bwMode="auto">
            <a:xfrm>
              <a:off x="0" y="3"/>
              <a:ext cx="5707670" cy="375921"/>
            </a:xfrm>
            <a:custGeom>
              <a:avLst/>
              <a:gdLst>
                <a:gd name="T0" fmla="*/ 1824 w 1824"/>
                <a:gd name="T1" fmla="*/ 296 h 296"/>
                <a:gd name="T2" fmla="*/ 1671 w 1824"/>
                <a:gd name="T3" fmla="*/ 0 h 296"/>
                <a:gd name="T4" fmla="*/ 0 w 1824"/>
                <a:gd name="T5" fmla="*/ 0 h 296"/>
                <a:gd name="T6" fmla="*/ 158 w 1824"/>
                <a:gd name="T7" fmla="*/ 296 h 296"/>
                <a:gd name="T8" fmla="*/ 1824 w 1824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296">
                  <a:moveTo>
                    <a:pt x="1824" y="296"/>
                  </a:moveTo>
                  <a:lnTo>
                    <a:pt x="1671" y="0"/>
                  </a:lnTo>
                  <a:lnTo>
                    <a:pt x="0" y="0"/>
                  </a:lnTo>
                  <a:lnTo>
                    <a:pt x="158" y="296"/>
                  </a:lnTo>
                  <a:lnTo>
                    <a:pt x="1824" y="2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>
              <p:custDataLst>
                <p:tags r:id="rId7"/>
              </p:custDataLst>
            </p:nvPr>
          </p:nvSpPr>
          <p:spPr bwMode="auto">
            <a:xfrm>
              <a:off x="10473503" y="5"/>
              <a:ext cx="1718497" cy="375920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3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>
              <p:custDataLst>
                <p:tags r:id="rId8"/>
              </p:custDataLst>
            </p:nvPr>
          </p:nvSpPr>
          <p:spPr bwMode="auto">
            <a:xfrm>
              <a:off x="10473503" y="5"/>
              <a:ext cx="1718497" cy="375920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Freeform 14"/>
            <p:cNvSpPr/>
            <p:nvPr>
              <p:custDataLst>
                <p:tags r:id="rId9"/>
              </p:custDataLst>
            </p:nvPr>
          </p:nvSpPr>
          <p:spPr bwMode="auto">
            <a:xfrm>
              <a:off x="10100496" y="5"/>
              <a:ext cx="696059" cy="375920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>
              <p:custDataLst>
                <p:tags r:id="rId10"/>
              </p:custDataLst>
            </p:nvPr>
          </p:nvSpPr>
          <p:spPr bwMode="auto">
            <a:xfrm>
              <a:off x="10100496" y="5"/>
              <a:ext cx="696059" cy="375920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>
              <p:custDataLst>
                <p:tags r:id="rId11"/>
              </p:custDataLst>
            </p:nvPr>
          </p:nvSpPr>
          <p:spPr bwMode="auto">
            <a:xfrm>
              <a:off x="961821" y="5"/>
              <a:ext cx="2484494" cy="375920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>
              <p:custDataLst>
                <p:tags r:id="rId12"/>
              </p:custDataLst>
            </p:nvPr>
          </p:nvSpPr>
          <p:spPr bwMode="auto">
            <a:xfrm>
              <a:off x="961821" y="5"/>
              <a:ext cx="2484494" cy="375920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3"/>
              </p:custDataLst>
            </p:nvPr>
          </p:nvSpPr>
          <p:spPr bwMode="auto">
            <a:xfrm>
              <a:off x="0" y="1"/>
              <a:ext cx="2577076" cy="375922"/>
            </a:xfrm>
            <a:custGeom>
              <a:avLst/>
              <a:gdLst>
                <a:gd name="connsiteX0" fmla="*/ 0 w 2577076"/>
                <a:gd name="connsiteY0" fmla="*/ 0 h 632784"/>
                <a:gd name="connsiteX1" fmla="*/ 2067522 w 2577076"/>
                <a:gd name="connsiteY1" fmla="*/ 0 h 632784"/>
                <a:gd name="connsiteX2" fmla="*/ 2577076 w 2577076"/>
                <a:gd name="connsiteY2" fmla="*/ 632784 h 632784"/>
                <a:gd name="connsiteX3" fmla="*/ 0 w 2577076"/>
                <a:gd name="connsiteY3" fmla="*/ 632784 h 6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7076" h="632784">
                  <a:moveTo>
                    <a:pt x="0" y="0"/>
                  </a:moveTo>
                  <a:lnTo>
                    <a:pt x="2067522" y="0"/>
                  </a:lnTo>
                  <a:lnTo>
                    <a:pt x="2577076" y="632784"/>
                  </a:lnTo>
                  <a:lnTo>
                    <a:pt x="0" y="6327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0" y="6482080"/>
            <a:ext cx="12192000" cy="375920"/>
            <a:chOff x="0" y="6482080"/>
            <a:chExt cx="12192000" cy="375920"/>
          </a:xfrm>
        </p:grpSpPr>
        <p:sp>
          <p:nvSpPr>
            <p:cNvPr id="19" name="任意多边形: 形状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0" y="6482084"/>
              <a:ext cx="12192000" cy="375916"/>
            </a:xfrm>
            <a:custGeom>
              <a:avLst/>
              <a:gdLst>
                <a:gd name="connsiteX0" fmla="*/ 0 w 12192000"/>
                <a:gd name="connsiteY0" fmla="*/ 0 h 632780"/>
                <a:gd name="connsiteX1" fmla="*/ 12192000 w 12192000"/>
                <a:gd name="connsiteY1" fmla="*/ 0 h 632780"/>
                <a:gd name="connsiteX2" fmla="*/ 12192000 w 12192000"/>
                <a:gd name="connsiteY2" fmla="*/ 632780 h 632780"/>
                <a:gd name="connsiteX3" fmla="*/ 0 w 12192000"/>
                <a:gd name="connsiteY3" fmla="*/ 632780 h 6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2780">
                  <a:moveTo>
                    <a:pt x="0" y="0"/>
                  </a:moveTo>
                  <a:lnTo>
                    <a:pt x="12192000" y="0"/>
                  </a:lnTo>
                  <a:lnTo>
                    <a:pt x="12192000" y="632780"/>
                  </a:lnTo>
                  <a:lnTo>
                    <a:pt x="0" y="632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1242246" y="6482084"/>
              <a:ext cx="9122024" cy="375916"/>
            </a:xfrm>
            <a:custGeom>
              <a:avLst/>
              <a:gdLst>
                <a:gd name="T0" fmla="*/ 2739 w 2739"/>
                <a:gd name="T1" fmla="*/ 296 h 296"/>
                <a:gd name="T2" fmla="*/ 2581 w 2739"/>
                <a:gd name="T3" fmla="*/ 0 h 296"/>
                <a:gd name="T4" fmla="*/ 0 w 2739"/>
                <a:gd name="T5" fmla="*/ 0 h 296"/>
                <a:gd name="T6" fmla="*/ 154 w 2739"/>
                <a:gd name="T7" fmla="*/ 296 h 296"/>
                <a:gd name="T8" fmla="*/ 2739 w 2739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9" h="296">
                  <a:moveTo>
                    <a:pt x="2739" y="296"/>
                  </a:moveTo>
                  <a:lnTo>
                    <a:pt x="2581" y="0"/>
                  </a:lnTo>
                  <a:lnTo>
                    <a:pt x="0" y="0"/>
                  </a:lnTo>
                  <a:lnTo>
                    <a:pt x="154" y="296"/>
                  </a:lnTo>
                  <a:lnTo>
                    <a:pt x="2739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1" name="Freeform 10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6484330" y="6482082"/>
              <a:ext cx="5707670" cy="375917"/>
            </a:xfrm>
            <a:custGeom>
              <a:avLst/>
              <a:gdLst>
                <a:gd name="T0" fmla="*/ 1824 w 1824"/>
                <a:gd name="T1" fmla="*/ 296 h 296"/>
                <a:gd name="T2" fmla="*/ 1671 w 1824"/>
                <a:gd name="T3" fmla="*/ 0 h 296"/>
                <a:gd name="T4" fmla="*/ 0 w 1824"/>
                <a:gd name="T5" fmla="*/ 0 h 296"/>
                <a:gd name="T6" fmla="*/ 158 w 1824"/>
                <a:gd name="T7" fmla="*/ 296 h 296"/>
                <a:gd name="T8" fmla="*/ 1824 w 1824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296">
                  <a:moveTo>
                    <a:pt x="1824" y="296"/>
                  </a:moveTo>
                  <a:lnTo>
                    <a:pt x="1671" y="0"/>
                  </a:lnTo>
                  <a:lnTo>
                    <a:pt x="0" y="0"/>
                  </a:lnTo>
                  <a:lnTo>
                    <a:pt x="158" y="296"/>
                  </a:lnTo>
                  <a:lnTo>
                    <a:pt x="1824" y="2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0" y="6482084"/>
              <a:ext cx="1718497" cy="375916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3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0" y="6482084"/>
              <a:ext cx="1718497" cy="375916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395445" y="6482084"/>
              <a:ext cx="696059" cy="375916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1395445" y="6482084"/>
              <a:ext cx="696059" cy="375916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8745685" y="6482084"/>
              <a:ext cx="2484494" cy="375916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8745685" y="6482084"/>
              <a:ext cx="2484494" cy="375916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9614924" y="6482080"/>
              <a:ext cx="2577076" cy="375918"/>
            </a:xfrm>
            <a:custGeom>
              <a:avLst/>
              <a:gdLst>
                <a:gd name="connsiteX0" fmla="*/ 0 w 2577076"/>
                <a:gd name="connsiteY0" fmla="*/ 0 h 632784"/>
                <a:gd name="connsiteX1" fmla="*/ 2067522 w 2577076"/>
                <a:gd name="connsiteY1" fmla="*/ 0 h 632784"/>
                <a:gd name="connsiteX2" fmla="*/ 2577076 w 2577076"/>
                <a:gd name="connsiteY2" fmla="*/ 632784 h 632784"/>
                <a:gd name="connsiteX3" fmla="*/ 0 w 2577076"/>
                <a:gd name="connsiteY3" fmla="*/ 632784 h 6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7076" h="632784">
                  <a:moveTo>
                    <a:pt x="0" y="0"/>
                  </a:moveTo>
                  <a:lnTo>
                    <a:pt x="2067522" y="0"/>
                  </a:lnTo>
                  <a:lnTo>
                    <a:pt x="2577076" y="632784"/>
                  </a:lnTo>
                  <a:lnTo>
                    <a:pt x="0" y="6327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69882" y="655606"/>
            <a:ext cx="10852237" cy="914799"/>
          </a:xfrm>
        </p:spPr>
        <p:txBody>
          <a:bodyPr vert="horz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6"/>
            </p:custDataLst>
          </p:nvPr>
        </p:nvSpPr>
        <p:spPr>
          <a:xfrm>
            <a:off x="669882" y="1813302"/>
            <a:ext cx="10852237" cy="4528113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62939"/>
            <a:chOff x="0" y="1"/>
            <a:chExt cx="12192000" cy="375924"/>
          </a:xfrm>
        </p:grpSpPr>
        <p:sp>
          <p:nvSpPr>
            <p:cNvPr id="37" name="任意多边形: 形状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5"/>
              <a:ext cx="12192000" cy="375920"/>
            </a:xfrm>
            <a:custGeom>
              <a:avLst/>
              <a:gdLst>
                <a:gd name="connsiteX0" fmla="*/ 0 w 12192000"/>
                <a:gd name="connsiteY0" fmla="*/ 0 h 632780"/>
                <a:gd name="connsiteX1" fmla="*/ 12192000 w 12192000"/>
                <a:gd name="connsiteY1" fmla="*/ 0 h 632780"/>
                <a:gd name="connsiteX2" fmla="*/ 12192000 w 12192000"/>
                <a:gd name="connsiteY2" fmla="*/ 632780 h 632780"/>
                <a:gd name="connsiteX3" fmla="*/ 0 w 12192000"/>
                <a:gd name="connsiteY3" fmla="*/ 632780 h 6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2780">
                  <a:moveTo>
                    <a:pt x="0" y="0"/>
                  </a:moveTo>
                  <a:lnTo>
                    <a:pt x="12192000" y="0"/>
                  </a:lnTo>
                  <a:lnTo>
                    <a:pt x="12192000" y="632780"/>
                  </a:lnTo>
                  <a:lnTo>
                    <a:pt x="0" y="632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/>
            <p:nvPr>
              <p:custDataLst>
                <p:tags r:id="rId4"/>
              </p:custDataLst>
            </p:nvPr>
          </p:nvSpPr>
          <p:spPr bwMode="auto">
            <a:xfrm>
              <a:off x="1827730" y="5"/>
              <a:ext cx="9122024" cy="375920"/>
            </a:xfrm>
            <a:custGeom>
              <a:avLst/>
              <a:gdLst>
                <a:gd name="T0" fmla="*/ 2739 w 2739"/>
                <a:gd name="T1" fmla="*/ 296 h 296"/>
                <a:gd name="T2" fmla="*/ 2581 w 2739"/>
                <a:gd name="T3" fmla="*/ 0 h 296"/>
                <a:gd name="T4" fmla="*/ 0 w 2739"/>
                <a:gd name="T5" fmla="*/ 0 h 296"/>
                <a:gd name="T6" fmla="*/ 154 w 2739"/>
                <a:gd name="T7" fmla="*/ 296 h 296"/>
                <a:gd name="T8" fmla="*/ 2739 w 2739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9" h="296">
                  <a:moveTo>
                    <a:pt x="2739" y="296"/>
                  </a:moveTo>
                  <a:lnTo>
                    <a:pt x="2581" y="0"/>
                  </a:lnTo>
                  <a:lnTo>
                    <a:pt x="0" y="0"/>
                  </a:lnTo>
                  <a:lnTo>
                    <a:pt x="154" y="296"/>
                  </a:lnTo>
                  <a:lnTo>
                    <a:pt x="2739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/>
            <p:nvPr>
              <p:custDataLst>
                <p:tags r:id="rId5"/>
              </p:custDataLst>
            </p:nvPr>
          </p:nvSpPr>
          <p:spPr bwMode="auto">
            <a:xfrm>
              <a:off x="0" y="3"/>
              <a:ext cx="5707670" cy="375921"/>
            </a:xfrm>
            <a:custGeom>
              <a:avLst/>
              <a:gdLst>
                <a:gd name="T0" fmla="*/ 1824 w 1824"/>
                <a:gd name="T1" fmla="*/ 296 h 296"/>
                <a:gd name="T2" fmla="*/ 1671 w 1824"/>
                <a:gd name="T3" fmla="*/ 0 h 296"/>
                <a:gd name="T4" fmla="*/ 0 w 1824"/>
                <a:gd name="T5" fmla="*/ 0 h 296"/>
                <a:gd name="T6" fmla="*/ 158 w 1824"/>
                <a:gd name="T7" fmla="*/ 296 h 296"/>
                <a:gd name="T8" fmla="*/ 1824 w 1824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296">
                  <a:moveTo>
                    <a:pt x="1824" y="296"/>
                  </a:moveTo>
                  <a:lnTo>
                    <a:pt x="1671" y="0"/>
                  </a:lnTo>
                  <a:lnTo>
                    <a:pt x="0" y="0"/>
                  </a:lnTo>
                  <a:lnTo>
                    <a:pt x="158" y="296"/>
                  </a:lnTo>
                  <a:lnTo>
                    <a:pt x="1824" y="2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"/>
            <p:cNvSpPr/>
            <p:nvPr>
              <p:custDataLst>
                <p:tags r:id="rId6"/>
              </p:custDataLst>
            </p:nvPr>
          </p:nvSpPr>
          <p:spPr bwMode="auto">
            <a:xfrm>
              <a:off x="10473503" y="5"/>
              <a:ext cx="1718497" cy="375920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3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"/>
            <p:cNvSpPr/>
            <p:nvPr>
              <p:custDataLst>
                <p:tags r:id="rId7"/>
              </p:custDataLst>
            </p:nvPr>
          </p:nvSpPr>
          <p:spPr bwMode="auto">
            <a:xfrm>
              <a:off x="10473503" y="5"/>
              <a:ext cx="1718497" cy="375920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2" name="Freeform 14"/>
            <p:cNvSpPr/>
            <p:nvPr>
              <p:custDataLst>
                <p:tags r:id="rId8"/>
              </p:custDataLst>
            </p:nvPr>
          </p:nvSpPr>
          <p:spPr bwMode="auto">
            <a:xfrm>
              <a:off x="10100496" y="5"/>
              <a:ext cx="696059" cy="375920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>
              <p:custDataLst>
                <p:tags r:id="rId9"/>
              </p:custDataLst>
            </p:nvPr>
          </p:nvSpPr>
          <p:spPr bwMode="auto">
            <a:xfrm>
              <a:off x="10100496" y="5"/>
              <a:ext cx="696059" cy="375920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961821" y="5"/>
              <a:ext cx="2484494" cy="375920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961821" y="5"/>
              <a:ext cx="2484494" cy="375920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>
              <p:custDataLst>
                <p:tags r:id="rId12"/>
              </p:custDataLst>
            </p:nvPr>
          </p:nvSpPr>
          <p:spPr bwMode="auto">
            <a:xfrm>
              <a:off x="0" y="1"/>
              <a:ext cx="2577076" cy="375922"/>
            </a:xfrm>
            <a:custGeom>
              <a:avLst/>
              <a:gdLst>
                <a:gd name="connsiteX0" fmla="*/ 0 w 2577076"/>
                <a:gd name="connsiteY0" fmla="*/ 0 h 632784"/>
                <a:gd name="connsiteX1" fmla="*/ 2067522 w 2577076"/>
                <a:gd name="connsiteY1" fmla="*/ 0 h 632784"/>
                <a:gd name="connsiteX2" fmla="*/ 2577076 w 2577076"/>
                <a:gd name="connsiteY2" fmla="*/ 632784 h 632784"/>
                <a:gd name="connsiteX3" fmla="*/ 0 w 2577076"/>
                <a:gd name="connsiteY3" fmla="*/ 632784 h 6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7076" h="632784">
                  <a:moveTo>
                    <a:pt x="0" y="0"/>
                  </a:moveTo>
                  <a:lnTo>
                    <a:pt x="2067522" y="0"/>
                  </a:lnTo>
                  <a:lnTo>
                    <a:pt x="2577076" y="632784"/>
                  </a:lnTo>
                  <a:lnTo>
                    <a:pt x="0" y="6327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>
            <p:custDataLst>
              <p:tags r:id="rId13"/>
            </p:custDataLst>
          </p:nvPr>
        </p:nvGrpSpPr>
        <p:grpSpPr>
          <a:xfrm>
            <a:off x="0" y="6050280"/>
            <a:ext cx="12192000" cy="807720"/>
            <a:chOff x="0" y="6482080"/>
            <a:chExt cx="12192000" cy="375920"/>
          </a:xfrm>
        </p:grpSpPr>
        <p:sp>
          <p:nvSpPr>
            <p:cNvPr id="63" name="任意多边形: 形状 6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0" y="6482084"/>
              <a:ext cx="12192000" cy="375916"/>
            </a:xfrm>
            <a:custGeom>
              <a:avLst/>
              <a:gdLst>
                <a:gd name="connsiteX0" fmla="*/ 0 w 12192000"/>
                <a:gd name="connsiteY0" fmla="*/ 0 h 632780"/>
                <a:gd name="connsiteX1" fmla="*/ 12192000 w 12192000"/>
                <a:gd name="connsiteY1" fmla="*/ 0 h 632780"/>
                <a:gd name="connsiteX2" fmla="*/ 12192000 w 12192000"/>
                <a:gd name="connsiteY2" fmla="*/ 632780 h 632780"/>
                <a:gd name="connsiteX3" fmla="*/ 0 w 12192000"/>
                <a:gd name="connsiteY3" fmla="*/ 632780 h 6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2780">
                  <a:moveTo>
                    <a:pt x="0" y="0"/>
                  </a:moveTo>
                  <a:lnTo>
                    <a:pt x="12192000" y="0"/>
                  </a:lnTo>
                  <a:lnTo>
                    <a:pt x="12192000" y="632780"/>
                  </a:lnTo>
                  <a:lnTo>
                    <a:pt x="0" y="632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Freeform 8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1242246" y="6482084"/>
              <a:ext cx="9122024" cy="375916"/>
            </a:xfrm>
            <a:custGeom>
              <a:avLst/>
              <a:gdLst>
                <a:gd name="T0" fmla="*/ 2739 w 2739"/>
                <a:gd name="T1" fmla="*/ 296 h 296"/>
                <a:gd name="T2" fmla="*/ 2581 w 2739"/>
                <a:gd name="T3" fmla="*/ 0 h 296"/>
                <a:gd name="T4" fmla="*/ 0 w 2739"/>
                <a:gd name="T5" fmla="*/ 0 h 296"/>
                <a:gd name="T6" fmla="*/ 154 w 2739"/>
                <a:gd name="T7" fmla="*/ 296 h 296"/>
                <a:gd name="T8" fmla="*/ 2739 w 2739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9" h="296">
                  <a:moveTo>
                    <a:pt x="2739" y="296"/>
                  </a:moveTo>
                  <a:lnTo>
                    <a:pt x="2581" y="0"/>
                  </a:lnTo>
                  <a:lnTo>
                    <a:pt x="0" y="0"/>
                  </a:lnTo>
                  <a:lnTo>
                    <a:pt x="154" y="296"/>
                  </a:lnTo>
                  <a:lnTo>
                    <a:pt x="2739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5" name="Freeform 10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6484330" y="6482082"/>
              <a:ext cx="5707670" cy="375917"/>
            </a:xfrm>
            <a:custGeom>
              <a:avLst/>
              <a:gdLst>
                <a:gd name="T0" fmla="*/ 1824 w 1824"/>
                <a:gd name="T1" fmla="*/ 296 h 296"/>
                <a:gd name="T2" fmla="*/ 1671 w 1824"/>
                <a:gd name="T3" fmla="*/ 0 h 296"/>
                <a:gd name="T4" fmla="*/ 0 w 1824"/>
                <a:gd name="T5" fmla="*/ 0 h 296"/>
                <a:gd name="T6" fmla="*/ 158 w 1824"/>
                <a:gd name="T7" fmla="*/ 296 h 296"/>
                <a:gd name="T8" fmla="*/ 1824 w 1824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296">
                  <a:moveTo>
                    <a:pt x="1824" y="296"/>
                  </a:moveTo>
                  <a:lnTo>
                    <a:pt x="1671" y="0"/>
                  </a:lnTo>
                  <a:lnTo>
                    <a:pt x="0" y="0"/>
                  </a:lnTo>
                  <a:lnTo>
                    <a:pt x="158" y="296"/>
                  </a:lnTo>
                  <a:lnTo>
                    <a:pt x="1824" y="2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"/>
            <p:cNvSpPr/>
            <p:nvPr>
              <p:custDataLst>
                <p:tags r:id="rId17"/>
              </p:custDataLst>
            </p:nvPr>
          </p:nvSpPr>
          <p:spPr bwMode="auto">
            <a:xfrm flipH="1">
              <a:off x="0" y="6482084"/>
              <a:ext cx="1718497" cy="375916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3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0" y="6482084"/>
              <a:ext cx="1718497" cy="375916"/>
            </a:xfrm>
            <a:custGeom>
              <a:avLst/>
              <a:gdLst>
                <a:gd name="T0" fmla="*/ 516 w 516"/>
                <a:gd name="T1" fmla="*/ 0 h 190"/>
                <a:gd name="T2" fmla="*/ 0 w 516"/>
                <a:gd name="T3" fmla="*/ 0 h 190"/>
                <a:gd name="T4" fmla="*/ 97 w 516"/>
                <a:gd name="T5" fmla="*/ 190 h 190"/>
                <a:gd name="T6" fmla="*/ 516 w 516"/>
                <a:gd name="T7" fmla="*/ 190 h 190"/>
                <a:gd name="T8" fmla="*/ 516 w 5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0">
                  <a:moveTo>
                    <a:pt x="516" y="0"/>
                  </a:moveTo>
                  <a:lnTo>
                    <a:pt x="0" y="0"/>
                  </a:lnTo>
                  <a:lnTo>
                    <a:pt x="97" y="190"/>
                  </a:lnTo>
                  <a:lnTo>
                    <a:pt x="516" y="190"/>
                  </a:lnTo>
                  <a:lnTo>
                    <a:pt x="5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"/>
            <p:cNvSpPr/>
            <p:nvPr>
              <p:custDataLst>
                <p:tags r:id="rId19"/>
              </p:custDataLst>
            </p:nvPr>
          </p:nvSpPr>
          <p:spPr bwMode="auto">
            <a:xfrm flipH="1">
              <a:off x="1395445" y="6482084"/>
              <a:ext cx="696059" cy="375916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395445" y="6482084"/>
              <a:ext cx="696059" cy="375916"/>
            </a:xfrm>
            <a:custGeom>
              <a:avLst/>
              <a:gdLst>
                <a:gd name="T0" fmla="*/ 112 w 209"/>
                <a:gd name="T1" fmla="*/ 0 h 190"/>
                <a:gd name="T2" fmla="*/ 102 w 209"/>
                <a:gd name="T3" fmla="*/ 0 h 190"/>
                <a:gd name="T4" fmla="*/ 0 w 209"/>
                <a:gd name="T5" fmla="*/ 190 h 190"/>
                <a:gd name="T6" fmla="*/ 209 w 209"/>
                <a:gd name="T7" fmla="*/ 190 h 190"/>
                <a:gd name="T8" fmla="*/ 112 w 209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90">
                  <a:moveTo>
                    <a:pt x="112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209" y="19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"/>
            <p:cNvSpPr/>
            <p:nvPr>
              <p:custDataLst>
                <p:tags r:id="rId21"/>
              </p:custDataLst>
            </p:nvPr>
          </p:nvSpPr>
          <p:spPr bwMode="auto">
            <a:xfrm flipH="1">
              <a:off x="8745685" y="6482084"/>
              <a:ext cx="2484494" cy="375916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7"/>
            <p:cNvSpPr/>
            <p:nvPr>
              <p:custDataLst>
                <p:tags r:id="rId22"/>
              </p:custDataLst>
            </p:nvPr>
          </p:nvSpPr>
          <p:spPr bwMode="auto">
            <a:xfrm flipH="1">
              <a:off x="8745685" y="6482084"/>
              <a:ext cx="2484494" cy="375916"/>
            </a:xfrm>
            <a:custGeom>
              <a:avLst/>
              <a:gdLst>
                <a:gd name="T0" fmla="*/ 746 w 746"/>
                <a:gd name="T1" fmla="*/ 0 h 190"/>
                <a:gd name="T2" fmla="*/ 102 w 746"/>
                <a:gd name="T3" fmla="*/ 0 h 190"/>
                <a:gd name="T4" fmla="*/ 0 w 746"/>
                <a:gd name="T5" fmla="*/ 190 h 190"/>
                <a:gd name="T6" fmla="*/ 649 w 746"/>
                <a:gd name="T7" fmla="*/ 190 h 190"/>
                <a:gd name="T8" fmla="*/ 746 w 74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90">
                  <a:moveTo>
                    <a:pt x="746" y="0"/>
                  </a:moveTo>
                  <a:lnTo>
                    <a:pt x="102" y="0"/>
                  </a:lnTo>
                  <a:lnTo>
                    <a:pt x="0" y="190"/>
                  </a:lnTo>
                  <a:lnTo>
                    <a:pt x="649" y="190"/>
                  </a:lnTo>
                  <a:lnTo>
                    <a:pt x="74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>
              <p:custDataLst>
                <p:tags r:id="rId23"/>
              </p:custDataLst>
            </p:nvPr>
          </p:nvSpPr>
          <p:spPr bwMode="auto">
            <a:xfrm flipH="1">
              <a:off x="9614924" y="6482080"/>
              <a:ext cx="2577076" cy="375918"/>
            </a:xfrm>
            <a:custGeom>
              <a:avLst/>
              <a:gdLst>
                <a:gd name="connsiteX0" fmla="*/ 0 w 2577076"/>
                <a:gd name="connsiteY0" fmla="*/ 0 h 632784"/>
                <a:gd name="connsiteX1" fmla="*/ 2067522 w 2577076"/>
                <a:gd name="connsiteY1" fmla="*/ 0 h 632784"/>
                <a:gd name="connsiteX2" fmla="*/ 2577076 w 2577076"/>
                <a:gd name="connsiteY2" fmla="*/ 632784 h 632784"/>
                <a:gd name="connsiteX3" fmla="*/ 0 w 2577076"/>
                <a:gd name="connsiteY3" fmla="*/ 632784 h 6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7076" h="632784">
                  <a:moveTo>
                    <a:pt x="0" y="0"/>
                  </a:moveTo>
                  <a:lnTo>
                    <a:pt x="2067522" y="0"/>
                  </a:lnTo>
                  <a:lnTo>
                    <a:pt x="2577076" y="632784"/>
                  </a:lnTo>
                  <a:lnTo>
                    <a:pt x="0" y="6327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4394130" y="2257955"/>
            <a:ext cx="6402426" cy="985805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4800" b="1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4394129" y="3317342"/>
            <a:ext cx="6402426" cy="128270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9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12495" y="1148080"/>
            <a:ext cx="672592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sz="4400" b="1" spc="5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  <a:t>在这里</a:t>
            </a:r>
            <a:endParaRPr lang="zh-CN" altLang="en-US" sz="4400" b="1" spc="50" dirty="0" smtClean="0">
              <a:ln w="11430"/>
              <a:solidFill>
                <a:schemeClr val="accent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sym typeface="+mn-ea"/>
            </a:endParaRPr>
          </a:p>
          <a:p>
            <a:pPr>
              <a:defRPr/>
            </a:pPr>
            <a:endParaRPr lang="zh-CN" altLang="en-US" sz="4400" b="1" spc="50" dirty="0" smtClean="0">
              <a:ln w="11430"/>
              <a:solidFill>
                <a:schemeClr val="accent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sym typeface="+mn-ea"/>
            </a:endParaRPr>
          </a:p>
          <a:p>
            <a:pPr>
              <a:defRPr/>
            </a:pPr>
            <a:br>
              <a:rPr lang="en-US" altLang="zh-CN" sz="4400" b="1" spc="5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</a:br>
            <a:r>
              <a:rPr lang="zh-CN" altLang="en-US" sz="4400" b="1" spc="5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  <a:t>可以得到的其实更多</a:t>
            </a:r>
            <a:r>
              <a:rPr lang="en-US" altLang="zh-CN" sz="4400" b="1" spc="5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  <a:t>...</a:t>
            </a:r>
            <a:br>
              <a:rPr lang="zh-CN" altLang="en-US" sz="4400" b="1" spc="5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</a:br>
            <a:endParaRPr lang="zh-CN" altLang="en-US" sz="4400" b="1" spc="50" dirty="0" smtClean="0">
              <a:ln w="11430"/>
              <a:solidFill>
                <a:schemeClr val="accent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6185" y="53340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228376"/>
            <a:ext cx="10852237" cy="914799"/>
          </a:xfrm>
        </p:spPr>
        <p:txBody>
          <a:bodyPr>
            <a:normAutofit fontScale="90000"/>
          </a:bodyPr>
          <a:p>
            <a:r>
              <a:rPr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理财顾问基本法利益</a:t>
            </a:r>
            <a:br>
              <a:rPr lang="zh-CN" altLang="en-US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2044065"/>
            <a:ext cx="11177905" cy="4528185"/>
          </a:xfrm>
        </p:spPr>
        <p:txBody>
          <a:bodyPr/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全勤奖：</a:t>
            </a:r>
            <a:endParaRPr lang="en-US" altLang="zh-CN" sz="2800" b="1" dirty="0" smtClean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800" b="1" smtClean="0">
                <a:solidFill>
                  <a:srgbClr val="003399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sz="2800" b="1">
                <a:solidFill>
                  <a:srgbClr val="000000"/>
                </a:solidFill>
                <a:sym typeface="+mn-ea"/>
              </a:rPr>
              <a:t>个人月度FYC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×10%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400" b="1" dirty="0" smtClean="0">
                <a:solidFill>
                  <a:srgbClr val="FF0000"/>
                </a:solidFill>
              </a:rPr>
              <a:t>备注：全勤是指每周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sz="2400" b="1" dirty="0" smtClean="0">
                <a:solidFill>
                  <a:srgbClr val="FF0000"/>
                </a:solidFill>
              </a:rPr>
              <a:t>次出勤，全月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8</a:t>
            </a:r>
            <a:r>
              <a:rPr sz="2400" b="1" dirty="0" smtClean="0">
                <a:solidFill>
                  <a:srgbClr val="FF0000"/>
                </a:solidFill>
              </a:rPr>
              <a:t>次。</a:t>
            </a:r>
            <a:r>
              <a:rPr sz="2400" b="1" smtClean="0">
                <a:solidFill>
                  <a:srgbClr val="FF0000"/>
                </a:solidFill>
                <a:sym typeface="+mn-ea"/>
              </a:rPr>
              <a:t>（包含本机构及市公司的培训学习）</a:t>
            </a:r>
            <a:endParaRPr sz="2400" b="1" dirty="0" smtClean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228376"/>
            <a:ext cx="10852237" cy="914799"/>
          </a:xfrm>
        </p:spPr>
        <p:txBody>
          <a:bodyPr>
            <a:normAutofit fontScale="90000"/>
          </a:bodyPr>
          <a:p>
            <a:r>
              <a:rPr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理财顾问基本法利益</a:t>
            </a:r>
            <a:br>
              <a:rPr lang="zh-CN" altLang="en-US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2043807"/>
            <a:ext cx="10852237" cy="4528113"/>
          </a:xfrm>
        </p:spPr>
        <p:txBody>
          <a:bodyPr/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增才津贴</a:t>
            </a:r>
            <a:r>
              <a:rPr lang="en-US" altLang="zh-CN"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:</a:t>
            </a:r>
            <a:endParaRPr lang="en-US" altLang="zh-CN" sz="2800" b="1" dirty="0" smtClean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被增员当月</a:t>
            </a:r>
            <a:r>
              <a:rPr lang="en-US" altLang="zh-CN"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FYC</a:t>
            </a:r>
            <a:r>
              <a:rPr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*</a:t>
            </a:r>
            <a:r>
              <a:rPr lang="en-US" altLang="zh-CN" sz="2800" b="1" smtClean="0">
                <a:solidFill>
                  <a:srgbClr val="000099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10%</a:t>
            </a:r>
            <a:endParaRPr lang="en-US" altLang="zh-CN" sz="2800" b="1" dirty="0" smtClean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800" b="1" smtClean="0">
                <a:solidFill>
                  <a:srgbClr val="003399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endParaRPr lang="en-US" altLang="zh-CN" sz="2800" b="1" dirty="0" smtClean="0">
              <a:solidFill>
                <a:srgbClr val="003399"/>
              </a:solidFill>
              <a:latin typeface="+mn-ea"/>
            </a:endParaRPr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228376"/>
            <a:ext cx="10852237" cy="914799"/>
          </a:xfrm>
        </p:spPr>
        <p:txBody>
          <a:bodyPr>
            <a:normAutofit fontScale="90000"/>
          </a:bodyPr>
          <a:p>
            <a:r>
              <a:rPr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理财顾问基本法利益</a:t>
            </a:r>
            <a:br>
              <a:rPr lang="zh-CN" altLang="en-US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2075815"/>
            <a:ext cx="10852150" cy="4265930"/>
          </a:xfrm>
        </p:spPr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增才津贴承继</a:t>
            </a:r>
            <a:r>
              <a:rPr sz="2000"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：（满足以下任意一条）</a:t>
            </a:r>
            <a:endParaRPr lang="zh-CN" altLang="en-US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            </a:t>
            </a:r>
            <a:r>
              <a:rPr lang="en-US" altLang="zh-CN" sz="2000" b="1" smtClean="0">
                <a:solidFill>
                  <a:srgbClr val="003399"/>
                </a:solidFill>
                <a:latin typeface="+mn-ea"/>
                <a:sym typeface="+mn-ea"/>
              </a:rPr>
              <a:t>A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、个人累计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FYC&gt;2</a:t>
            </a:r>
            <a:r>
              <a:rPr sz="2000" b="1" smtClean="0">
                <a:solidFill>
                  <a:srgbClr val="FF0000"/>
                </a:solidFill>
                <a:latin typeface="+mn-ea"/>
                <a:sym typeface="+mn-ea"/>
              </a:rPr>
              <a:t>万</a:t>
            </a:r>
            <a:endParaRPr lang="zh-CN" altLang="en-US" sz="20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            </a:t>
            </a:r>
            <a:r>
              <a:rPr lang="en-US" altLang="zh-CN" sz="2000" b="1" smtClean="0">
                <a:solidFill>
                  <a:srgbClr val="003399"/>
                </a:solidFill>
                <a:latin typeface="+mn-ea"/>
                <a:sym typeface="+mn-ea"/>
              </a:rPr>
              <a:t>B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、服务满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12</a:t>
            </a:r>
            <a:r>
              <a:rPr sz="2000" b="1" smtClean="0">
                <a:solidFill>
                  <a:srgbClr val="FF0000"/>
                </a:solidFill>
                <a:latin typeface="+mn-ea"/>
                <a:sym typeface="+mn-ea"/>
              </a:rPr>
              <a:t>个月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且个人累计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FYC&gt;1</a:t>
            </a:r>
            <a:r>
              <a:rPr sz="2000" b="1" smtClean="0">
                <a:solidFill>
                  <a:srgbClr val="FF0000"/>
                </a:solidFill>
                <a:latin typeface="+mn-ea"/>
                <a:sym typeface="+mn-ea"/>
              </a:rPr>
              <a:t>万</a:t>
            </a:r>
            <a:endParaRPr lang="zh-CN" altLang="en-US" sz="2000" b="1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zh-CN" altLang="en-US" sz="2000" dirty="0"/>
          </a:p>
          <a:p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2"/>
          <p:cNvSpPr txBox="1"/>
          <p:nvPr/>
        </p:nvSpPr>
        <p:spPr>
          <a:xfrm>
            <a:off x="670137" y="371476"/>
            <a:ext cx="3259667" cy="119888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收入举例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48" y="1762635"/>
            <a:ext cx="7841089" cy="452310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假设：</a:t>
            </a:r>
            <a:endParaRPr kumimoji="0" lang="en-US" altLang="zh-CN" sz="2400" b="1" kern="1200" cap="none" spc="5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每月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FYC=5000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元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X12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=6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万元</a:t>
            </a:r>
            <a:endParaRPr kumimoji="0" lang="zh-CN" altLang="en-US" sz="2400" b="1" kern="1200" cap="none" spc="5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每月销售绩效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=5000X12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=6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万元</a:t>
            </a:r>
            <a:endParaRPr kumimoji="0" lang="en-US" altLang="zh-CN" sz="2400" b="1" kern="1200" cap="none" spc="5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出勤绩效：（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5000X12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X10%=6000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元</a:t>
            </a:r>
            <a:endParaRPr kumimoji="0" lang="zh-CN" altLang="en-US" sz="2400" b="1" kern="1200" cap="none" spc="5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合计：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12.6</a:t>
            </a: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万</a:t>
            </a:r>
            <a:r>
              <a:rPr kumimoji="0" lang="en-US" altLang="zh-CN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!</a:t>
            </a:r>
            <a:endParaRPr kumimoji="0" lang="en-US" altLang="zh-CN" sz="2400" b="1" kern="1200" cap="none" spc="5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5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不算晋升后管理收入</a:t>
            </a:r>
            <a:endParaRPr kumimoji="0" lang="en-US" altLang="zh-CN" sz="2400" b="1" kern="1200" cap="none" spc="50" normalizeH="0" baseline="0" noProof="0" dirty="0"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4000" b="1" kern="1200" cap="none" spc="50" normalizeH="0" baseline="0" noProof="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   </a:t>
            </a:r>
            <a:r>
              <a:rPr kumimoji="0" lang="zh-CN" altLang="en-US" sz="4800" b="1" kern="1200" cap="none" spc="50" normalizeH="0" baseline="0" noProof="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年薪超</a:t>
            </a:r>
            <a:r>
              <a:rPr kumimoji="0" lang="en-US" altLang="zh-CN" sz="4800" b="1" kern="1200" cap="none" spc="50" normalizeH="0" baseline="0" noProof="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4800" b="1" kern="1200" cap="none" spc="50" normalizeH="0" baseline="0" noProof="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万很简单！</a:t>
            </a:r>
            <a:endParaRPr kumimoji="0" lang="zh-CN" altLang="en-US" sz="4800" b="1" kern="1200" cap="none" spc="50" normalizeH="0" baseline="0" noProof="0" dirty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9400" y="1699684"/>
            <a:ext cx="2882900" cy="439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028267" y="2042999"/>
            <a:ext cx="385572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600" b="1" i="0" u="none" strike="noStrike" kern="1200" cap="none" spc="0" normalizeH="0" baseline="0" noProof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2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双佣！</a:t>
            </a:r>
            <a:endParaRPr kumimoji="0" lang="zh-CN" altLang="en-US" sz="9600" b="1" i="0" u="none" strike="noStrike" kern="1200" cap="none" spc="0" normalizeH="0" baseline="0" noProof="1">
              <a:ln w="25400" cmpd="sng">
                <a:solidFill>
                  <a:srgbClr val="FAFCB7">
                    <a:alpha val="98000"/>
                  </a:srgbClr>
                </a:solidFill>
                <a:prstDash val="solid"/>
              </a:ln>
              <a:blipFill>
                <a:blip r:embed="rId2">
                  <a:alphaModFix amt="63000"/>
                </a:blip>
                <a:tile ty="-38100" sx="7000" flip="xy" algn="tl"/>
              </a:blipFill>
              <a:effectLst>
                <a:innerShdw dist="38100" dir="18900000">
                  <a:srgbClr val="F89D26">
                    <a:alpha val="100000"/>
                  </a:srgbClr>
                </a:innerShdw>
                <a:reflection blurRad="6350" stA="50000" endA="300" endPos="50000" dist="127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228376"/>
            <a:ext cx="10852237" cy="914799"/>
          </a:xfrm>
        </p:spPr>
        <p:txBody>
          <a:bodyPr>
            <a:normAutofit fontScale="90000"/>
          </a:bodyPr>
          <a:p>
            <a:r>
              <a:rPr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创业经理基本法利益</a:t>
            </a:r>
            <a:br>
              <a:rPr lang="zh-CN" altLang="en-US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 </a:t>
            </a:r>
            <a:r>
              <a:rPr lang="en-US" altLang="zh-CN" b="1" smtClean="0">
                <a:solidFill>
                  <a:srgbClr val="003399"/>
                </a:solidFill>
                <a:latin typeface="+mn-ea"/>
                <a:sym typeface="+mn-ea"/>
              </a:rPr>
              <a:t>FYC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（首年度佣金）：同理财顾问</a:t>
            </a:r>
            <a:endParaRPr lang="en-US" altLang="zh-CN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2.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续年度佣金：同理财顾问</a:t>
            </a:r>
            <a:endParaRPr lang="en-US" altLang="zh-CN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3.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销售奖金：同理财顾</a:t>
            </a:r>
            <a:endParaRPr b="1" smtClean="0">
              <a:solidFill>
                <a:srgbClr val="0033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4.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全勤奖：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同理财顾问</a:t>
            </a:r>
            <a:endParaRPr b="1" smtClean="0">
              <a:solidFill>
                <a:srgbClr val="0033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5.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增才津贴：同理财顾问</a:t>
            </a:r>
            <a:endParaRPr lang="en-US" altLang="zh-CN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6.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增才津贴承继：同理财顾问</a:t>
            </a:r>
            <a:endParaRPr lang="en-US" altLang="zh-CN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7.</a:t>
            </a:r>
            <a:r>
              <a:rPr b="1" smtClean="0">
                <a:solidFill>
                  <a:srgbClr val="003399"/>
                </a:solidFill>
                <a:latin typeface="+mn-ea"/>
                <a:sym typeface="+mn-ea"/>
              </a:rPr>
              <a:t>续佣承继：同理财顾问</a:t>
            </a:r>
            <a:endParaRPr lang="en-US" altLang="zh-CN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8.</a:t>
            </a:r>
            <a:r>
              <a:rPr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辅导津贴</a:t>
            </a:r>
            <a:endParaRPr lang="en-US" altLang="zh-CN" b="1" dirty="0" smtClean="0">
              <a:solidFill>
                <a:srgbClr val="D75B5B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9.</a:t>
            </a:r>
            <a:r>
              <a:rPr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组织津贴</a:t>
            </a:r>
            <a:endParaRPr lang="en-US" altLang="zh-CN" b="1" dirty="0" smtClean="0">
              <a:solidFill>
                <a:srgbClr val="D75B5B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10.</a:t>
            </a:r>
            <a:r>
              <a:rPr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育才津贴</a:t>
            </a:r>
            <a:endParaRPr lang="en-US" altLang="zh-CN" b="1" dirty="0" smtClean="0">
              <a:solidFill>
                <a:srgbClr val="D75B5B"/>
              </a:solidFill>
              <a:latin typeface="+mn-ea"/>
              <a:sym typeface="Wingdings" panose="05000000000000000000" pitchFamily="2" charset="2"/>
            </a:endParaRPr>
          </a:p>
          <a:p>
            <a:endParaRPr lang="en-US" altLang="zh-CN" b="1" dirty="0" smtClean="0">
              <a:solidFill>
                <a:srgbClr val="D75B5B"/>
              </a:solidFill>
              <a:latin typeface="+mn-ea"/>
              <a:sym typeface="Wingdings" panose="05000000000000000000" pitchFamily="2" charset="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创业经理基本法利益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辅导津贴：</a:t>
            </a:r>
            <a:endParaRPr lang="en-US" altLang="zh-CN" b="1" dirty="0" smtClean="0">
              <a:solidFill>
                <a:srgbClr val="000099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创业经理达到以下条件时，每月可按下表比例提取直辖组辅导津贴：</a:t>
            </a:r>
            <a:endParaRPr lang="en-US" altLang="zh-CN" b="1" dirty="0" smtClean="0">
              <a:solidFill>
                <a:srgbClr val="000099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1</a:t>
            </a: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）创业经理完成直辖组辅导；</a:t>
            </a:r>
            <a:endParaRPr lang="en-US" altLang="zh-CN" b="1" dirty="0" smtClean="0">
              <a:solidFill>
                <a:srgbClr val="000099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2</a:t>
            </a: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）有效人力指当月直辖组开单的代理人；</a:t>
            </a:r>
            <a:endParaRPr lang="en-US" altLang="zh-CN" b="1" dirty="0" smtClean="0">
              <a:solidFill>
                <a:srgbClr val="000099"/>
              </a:solidFill>
              <a:latin typeface="+mn-ea"/>
              <a:sym typeface="Wingdings" panose="05000000000000000000" pitchFamily="2" charset="2"/>
            </a:endParaRPr>
          </a:p>
          <a:p>
            <a:endParaRPr lang="zh-CN" altLang="en-US"/>
          </a:p>
        </p:txBody>
      </p:sp>
      <p:graphicFrame>
        <p:nvGraphicFramePr>
          <p:cNvPr id="6" name="内容占位符 3"/>
          <p:cNvGraphicFramePr/>
          <p:nvPr/>
        </p:nvGraphicFramePr>
        <p:xfrm>
          <a:off x="1092835" y="4291965"/>
          <a:ext cx="9349740" cy="165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870"/>
                <a:gridCol w="4674870"/>
              </a:tblGrid>
              <a:tr h="343535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直辖组月有效人力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直辖组辅导津贴比例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有效人力＜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8%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人≤有效人力＜</a:t>
                      </a:r>
                      <a:r>
                        <a:rPr lang="en-US" altLang="zh-CN" dirty="0" smtClean="0"/>
                        <a:t>5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10%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有效人力≥</a:t>
                      </a:r>
                      <a:r>
                        <a:rPr lang="en-US" altLang="zh-CN" dirty="0" smtClean="0"/>
                        <a:t>5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12%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255" y="1813560"/>
            <a:ext cx="10852150" cy="443865"/>
          </a:xfrm>
        </p:spPr>
        <p:txBody>
          <a:bodyPr>
            <a:noAutofit/>
          </a:bodyPr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创业经理基本法利益</a:t>
            </a:r>
            <a:br>
              <a:rPr lang="zh-CN" altLang="en-US"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</a:br>
            <a:endParaRPr lang="zh-CN" altLang="en-US" sz="40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组织津贴：</a:t>
            </a:r>
            <a:r>
              <a:rPr lang="en-US" altLang="zh-CN" b="1" smtClean="0">
                <a:solidFill>
                  <a:schemeClr val="accent2"/>
                </a:solidFill>
                <a:latin typeface="+mn-ea"/>
                <a:sym typeface="+mn-ea"/>
              </a:rPr>
              <a:t> </a:t>
            </a:r>
            <a:endParaRPr lang="en-US" altLang="zh-CN" b="1" smtClean="0">
              <a:solidFill>
                <a:schemeClr val="accent2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1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）组织津贴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=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（直辖团队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FYC×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津贴比例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×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续保系数）</a:t>
            </a:r>
            <a:endParaRPr lang="en-US" altLang="zh-CN" b="1" dirty="0" smtClean="0">
              <a:solidFill>
                <a:srgbClr val="0000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2</a:t>
            </a: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）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对于直辖团队当年度无续期保单的创业经理，其直辖团队续保系数按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100%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计算。</a:t>
            </a:r>
            <a:endParaRPr lang="en-US" altLang="zh-CN" b="1" dirty="0" smtClean="0">
              <a:solidFill>
                <a:srgbClr val="000099"/>
              </a:solidFill>
              <a:latin typeface="+mn-ea"/>
              <a:sym typeface="Wingdings" panose="05000000000000000000" pitchFamily="2" charset="2"/>
            </a:endParaRPr>
          </a:p>
          <a:p>
            <a:pPr>
              <a:buNone/>
            </a:pPr>
            <a:endParaRPr lang="zh-CN" altLang="en-US" dirty="0"/>
          </a:p>
          <a:p>
            <a:endParaRPr lang="zh-CN" altLang="en-US"/>
          </a:p>
        </p:txBody>
      </p:sp>
      <p:graphicFrame>
        <p:nvGraphicFramePr>
          <p:cNvPr id="8" name="内容占位符 3"/>
          <p:cNvGraphicFramePr/>
          <p:nvPr/>
        </p:nvGraphicFramePr>
        <p:xfrm>
          <a:off x="1241425" y="3110865"/>
          <a:ext cx="913003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015"/>
                <a:gridCol w="4565015"/>
              </a:tblGrid>
              <a:tr h="41656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直辖组当月累计</a:t>
                      </a:r>
                      <a:r>
                        <a:rPr lang="en-US" altLang="zh-CN" dirty="0" smtClean="0"/>
                        <a:t>FYC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组织津贴比例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en-US" dirty="0" smtClean="0"/>
                        <a:t>0-2999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12%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3000</a:t>
                      </a:r>
                      <a:r>
                        <a:rPr lang="zh-CN" altLang="en-US" dirty="0" smtClean="0"/>
                        <a:t>元以上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15%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52475" y="4258945"/>
            <a:ext cx="254317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 dirty="0" smtClean="0">
                <a:solidFill>
                  <a:srgbClr val="000099"/>
                </a:solidFill>
                <a:latin typeface="+mn-ea"/>
                <a:sym typeface="+mn-ea"/>
              </a:rPr>
              <a:t>（</a:t>
            </a:r>
            <a:r>
              <a:rPr lang="en-US" altLang="zh-CN" sz="1600" b="1" dirty="0" smtClean="0">
                <a:solidFill>
                  <a:srgbClr val="000099"/>
                </a:solidFill>
                <a:latin typeface="+mn-ea"/>
                <a:sym typeface="+mn-ea"/>
              </a:rPr>
              <a:t>3</a:t>
            </a:r>
            <a:r>
              <a:rPr lang="zh-CN" altLang="en-US" sz="1600" b="1" dirty="0" smtClean="0">
                <a:solidFill>
                  <a:srgbClr val="000099"/>
                </a:solidFill>
                <a:latin typeface="+mn-ea"/>
                <a:sym typeface="+mn-ea"/>
              </a:rPr>
              <a:t>）续</a:t>
            </a:r>
            <a:r>
              <a:rPr lang="zh-CN" altLang="en-US" sz="1600" b="1" dirty="0">
                <a:solidFill>
                  <a:srgbClr val="000099"/>
                </a:solidFill>
                <a:latin typeface="+mn-ea"/>
                <a:sym typeface="+mn-ea"/>
              </a:rPr>
              <a:t>保系数计算如</a:t>
            </a:r>
            <a:r>
              <a:rPr lang="zh-CN" altLang="en-US" sz="1600" b="1" dirty="0" smtClean="0">
                <a:solidFill>
                  <a:srgbClr val="000099"/>
                </a:solidFill>
                <a:latin typeface="+mn-ea"/>
                <a:sym typeface="+mn-ea"/>
              </a:rPr>
              <a:t>下：</a:t>
            </a:r>
            <a:endParaRPr lang="zh-CN" altLang="en-US" sz="1600" b="1" dirty="0" smtClean="0">
              <a:solidFill>
                <a:srgbClr val="000099"/>
              </a:solidFill>
              <a:latin typeface="+mn-ea"/>
              <a:sym typeface="+mn-ea"/>
            </a:endParaRPr>
          </a:p>
        </p:txBody>
      </p:sp>
      <p:graphicFrame>
        <p:nvGraphicFramePr>
          <p:cNvPr id="10" name="内容占位符 3"/>
          <p:cNvGraphicFramePr/>
          <p:nvPr/>
        </p:nvGraphicFramePr>
        <p:xfrm>
          <a:off x="1209675" y="4666615"/>
          <a:ext cx="91617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50"/>
                <a:gridCol w="4685030"/>
              </a:tblGrid>
              <a:tr h="36576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直辖组</a:t>
                      </a:r>
                      <a:r>
                        <a:rPr lang="en-US" altLang="zh-CN" dirty="0" smtClean="0"/>
                        <a:t>13</a:t>
                      </a:r>
                      <a:r>
                        <a:rPr lang="zh-CN" altLang="en-US" dirty="0" smtClean="0"/>
                        <a:t>个月继续率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续保系数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继续率＜</a:t>
                      </a:r>
                      <a:r>
                        <a:rPr lang="en-US" altLang="zh-CN" dirty="0" smtClean="0"/>
                        <a:t>60%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50%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60%</a:t>
                      </a:r>
                      <a:r>
                        <a:rPr lang="zh-CN" altLang="en-US" dirty="0" smtClean="0"/>
                        <a:t>≤继续率＜</a:t>
                      </a:r>
                      <a:r>
                        <a:rPr lang="en-US" altLang="zh-CN" dirty="0" smtClean="0"/>
                        <a:t>75%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75%</a:t>
                      </a:r>
                      <a:r>
                        <a:rPr lang="zh-CN" altLang="en-US" dirty="0" smtClean="0"/>
                        <a:t>≤继续率＜</a:t>
                      </a:r>
                      <a:r>
                        <a:rPr lang="en-US" altLang="zh-CN" dirty="0" smtClean="0"/>
                        <a:t>90%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90%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继续率≥</a:t>
                      </a:r>
                      <a:r>
                        <a:rPr lang="en-US" altLang="zh-CN" dirty="0" smtClean="0"/>
                        <a:t>90%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120%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创业经理基本法利益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育才津贴：</a:t>
            </a:r>
            <a:r>
              <a:rPr lang="en-US" altLang="zh-CN" b="1" smtClean="0">
                <a:solidFill>
                  <a:schemeClr val="accent2"/>
                </a:solidFill>
                <a:latin typeface="+mn-ea"/>
                <a:sym typeface="+mn-ea"/>
              </a:rPr>
              <a:t> </a:t>
            </a:r>
            <a:endParaRPr lang="en-US" altLang="zh-CN" b="1" dirty="0" smtClean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1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）一代育才津贴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=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当月直接被育成创业经理直辖组寿险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FYC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*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7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%</a:t>
            </a:r>
            <a:endParaRPr lang="en-US" altLang="zh-CN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2</a:t>
            </a: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）二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代育才津贴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=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当月直接被育成创业经理直辖组寿险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FYC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*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5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%</a:t>
            </a:r>
            <a:endParaRPr lang="en-US" altLang="zh-CN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3</a:t>
            </a:r>
            <a:r>
              <a:rPr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）三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代育才津贴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=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当月直接被育成创业经理直辖组寿险</a:t>
            </a:r>
            <a:r>
              <a:rPr lang="en-US" altLang="zh-CN" b="1" smtClean="0">
                <a:solidFill>
                  <a:srgbClr val="000099"/>
                </a:solidFill>
                <a:latin typeface="+mn-ea"/>
                <a:sym typeface="+mn-ea"/>
              </a:rPr>
              <a:t>FYC</a:t>
            </a:r>
            <a:r>
              <a:rPr b="1" smtClean="0">
                <a:solidFill>
                  <a:srgbClr val="000099"/>
                </a:solidFill>
                <a:latin typeface="+mn-ea"/>
                <a:sym typeface="+mn-ea"/>
              </a:rPr>
              <a:t>*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3</a:t>
            </a:r>
            <a:r>
              <a:rPr lang="en-US" altLang="zh-CN" b="1" smtClean="0">
                <a:solidFill>
                  <a:srgbClr val="FF0000"/>
                </a:solidFill>
                <a:latin typeface="+mn-ea"/>
                <a:sym typeface="+mn-ea"/>
              </a:rPr>
              <a:t>%</a:t>
            </a:r>
            <a:endParaRPr lang="en-US" altLang="zh-CN" b="1" dirty="0" smtClean="0">
              <a:solidFill>
                <a:srgbClr val="FF0000"/>
              </a:solidFill>
              <a:latin typeface="+mn-ea"/>
              <a:sym typeface="Wingdings" panose="05000000000000000000" pitchFamily="2" charset="2"/>
            </a:endParaRPr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业务总监基本法利益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1-10.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 </a:t>
            </a:r>
            <a:r>
              <a:rPr sz="2000" b="1" smtClean="0">
                <a:solidFill>
                  <a:srgbClr val="000099"/>
                </a:solidFill>
                <a:sym typeface="+mn-ea"/>
              </a:rPr>
              <a:t>同创业经理</a:t>
            </a:r>
            <a:endParaRPr lang="zh-CN" altLang="en-US" sz="20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11.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创业津贴</a:t>
            </a:r>
            <a:r>
              <a:rPr lang="en-US" altLang="zh-CN" sz="2000" b="1" smtClean="0">
                <a:latin typeface="+mn-ea"/>
                <a:sym typeface="+mn-ea"/>
              </a:rPr>
              <a:t> </a:t>
            </a:r>
            <a:endParaRPr lang="en-US" altLang="zh-CN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12.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团队利益承继</a:t>
            </a:r>
            <a:endParaRPr lang="en-US" altLang="zh-CN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13.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业绩分红</a:t>
            </a:r>
            <a:r>
              <a:rPr lang="en-US" altLang="zh-CN" sz="2000" b="1" smtClean="0">
                <a:latin typeface="+mn-ea"/>
                <a:sym typeface="+mn-ea"/>
              </a:rPr>
              <a:t> 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2000" b="1" smtClean="0">
                <a:solidFill>
                  <a:srgbClr val="FF3300"/>
                </a:solidFill>
                <a:latin typeface="+mn-ea"/>
                <a:sym typeface="+mn-ea"/>
              </a:rPr>
              <a:t>14.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业绩分红承继</a:t>
            </a:r>
            <a:endParaRPr lang="zh-CN" altLang="en-US" sz="2000" b="1" dirty="0"/>
          </a:p>
          <a:p>
            <a:endParaRPr lang="zh-CN" altLang="en-US" sz="2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业务总监基本法利益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创业津贴：</a:t>
            </a:r>
            <a:endParaRPr lang="zh-CN" altLang="en-US" sz="2000" b="1" dirty="0"/>
          </a:p>
          <a:p>
            <a:pPr>
              <a:lnSpc>
                <a:spcPct val="150000"/>
              </a:lnSpc>
              <a:buNone/>
              <a:defRPr/>
            </a:pPr>
            <a:r>
              <a:rPr lang="zh-CN" altLang="en-US" sz="2000" b="1" dirty="0"/>
              <a:t>        </a:t>
            </a:r>
            <a:r>
              <a:rPr lang="zh-CN" altLang="en-US" sz="2400" b="1" dirty="0"/>
              <a:t>业务总监直接育成三个以上（含三个）一代业务总监，可享有直接育成业务总监（一代）直辖团队当月</a:t>
            </a:r>
            <a:r>
              <a:rPr lang="en-US" altLang="zh-CN" sz="2400" b="1" dirty="0"/>
              <a:t>FYC×1%</a:t>
            </a:r>
            <a:r>
              <a:rPr sz="2400" b="1" dirty="0"/>
              <a:t>作为创业津贴</a:t>
            </a:r>
            <a:endParaRPr lang="zh-CN" altLang="en-US" sz="2400" b="1" dirty="0"/>
          </a:p>
          <a:p>
            <a:pPr>
              <a:lnSpc>
                <a:spcPct val="150000"/>
              </a:lnSpc>
              <a:buNone/>
              <a:defRPr/>
            </a:pPr>
            <a:r>
              <a:rPr lang="zh-CN" altLang="en-US" sz="2400" b="1" dirty="0"/>
              <a:t>    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组合 15"/>
          <p:cNvGrpSpPr/>
          <p:nvPr/>
        </p:nvGrpSpPr>
        <p:grpSpPr>
          <a:xfrm>
            <a:off x="3495887" y="3128010"/>
            <a:ext cx="8856133" cy="2897717"/>
            <a:chOff x="2751015" y="3425554"/>
            <a:chExt cx="7379583" cy="2414273"/>
          </a:xfrm>
        </p:grpSpPr>
        <p:grpSp>
          <p:nvGrpSpPr>
            <p:cNvPr id="19458" name="组合 4"/>
            <p:cNvGrpSpPr/>
            <p:nvPr/>
          </p:nvGrpSpPr>
          <p:grpSpPr>
            <a:xfrm>
              <a:off x="2751015" y="3425554"/>
              <a:ext cx="6605235" cy="2414273"/>
              <a:chOff x="2778301" y="3270846"/>
              <a:chExt cx="6605235" cy="2414273"/>
            </a:xfrm>
          </p:grpSpPr>
          <p:sp>
            <p:nvSpPr>
              <p:cNvPr id="6" name="圆角矩形 4"/>
              <p:cNvSpPr/>
              <p:nvPr/>
            </p:nvSpPr>
            <p:spPr>
              <a:xfrm>
                <a:off x="3333573" y="3588305"/>
                <a:ext cx="6049963" cy="2096814"/>
              </a:xfrm>
              <a:prstGeom prst="roundRect">
                <a:avLst/>
              </a:prstGeom>
              <a:solidFill>
                <a:srgbClr val="006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Gothic" pitchFamily="50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V="1">
                <a:off x="2778301" y="3270846"/>
                <a:ext cx="5686426" cy="142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61" name="TextBox 3"/>
            <p:cNvSpPr txBox="1"/>
            <p:nvPr/>
          </p:nvSpPr>
          <p:spPr>
            <a:xfrm>
              <a:off x="2815397" y="4570851"/>
              <a:ext cx="7315201" cy="691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4800" dirty="0">
                  <a:solidFill>
                    <a:schemeClr val="bg1"/>
                  </a:solidFill>
                  <a:latin typeface="华康俪金黑W8(P)"/>
                  <a:ea typeface="华康俪金黑W8(P)"/>
                </a:rPr>
                <a:t>共创    共享    共担</a:t>
              </a:r>
              <a:endParaRPr lang="zh-CN" altLang="en-US" sz="4800" dirty="0">
                <a:solidFill>
                  <a:schemeClr val="bg1"/>
                </a:solidFill>
                <a:latin typeface="华康俪金黑W8(P)"/>
                <a:ea typeface="华康俪金黑W8(P)"/>
              </a:endParaRPr>
            </a:p>
          </p:txBody>
        </p:sp>
      </p:grp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534660" y="721996"/>
            <a:ext cx="4334933" cy="651933"/>
          </a:xfrm>
        </p:spPr>
        <p:txBody>
          <a:bodyPr lIns="97504" tIns="48752" rIns="97504" bIns="48752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顶层设计精神</a:t>
            </a:r>
            <a:endParaRPr kumimoji="0" lang="zh-CN" altLang="en-US" sz="336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19463" name="组合 7"/>
          <p:cNvGrpSpPr/>
          <p:nvPr/>
        </p:nvGrpSpPr>
        <p:grpSpPr>
          <a:xfrm>
            <a:off x="228600" y="721784"/>
            <a:ext cx="3666067" cy="2434167"/>
            <a:chOff x="2758966" y="1538451"/>
            <a:chExt cx="3184634" cy="2339866"/>
          </a:xfrm>
        </p:grpSpPr>
        <p:pic>
          <p:nvPicPr>
            <p:cNvPr id="9" name="图片 8" descr="81a58PICUjE.jpg"/>
            <p:cNvPicPr>
              <a:picLocks noChangeAspect="1"/>
            </p:cNvPicPr>
            <p:nvPr/>
          </p:nvPicPr>
          <p:blipFill>
            <a:blip r:embed="rId1"/>
            <a:srcRect l="29910" r="32624" b="26974"/>
            <a:stretch>
              <a:fillRect/>
            </a:stretch>
          </p:blipFill>
          <p:spPr>
            <a:xfrm>
              <a:off x="2758966" y="1538451"/>
              <a:ext cx="3184634" cy="2339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93" name="TextBox 7"/>
            <p:cNvSpPr txBox="1"/>
            <p:nvPr/>
          </p:nvSpPr>
          <p:spPr>
            <a:xfrm rot="2719054">
              <a:off x="3452639" y="2230741"/>
              <a:ext cx="677917" cy="5278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3360" noProof="1" dirty="0">
                  <a:solidFill>
                    <a:schemeClr val="bg1"/>
                  </a:solidFill>
                  <a:latin typeface="方正韵动粗黑简体"/>
                  <a:ea typeface="方正韵动粗黑简体"/>
                  <a:cs typeface="+mn-cs"/>
                </a:rPr>
                <a:t>责</a:t>
              </a:r>
              <a:endParaRPr lang="zh-CN" altLang="en-US" sz="3360" noProof="1" dirty="0">
                <a:solidFill>
                  <a:schemeClr val="bg1"/>
                </a:solidFill>
                <a:latin typeface="方正韵动粗黑简体"/>
                <a:ea typeface="方正韵动粗黑简体"/>
              </a:endParaRPr>
            </a:p>
          </p:txBody>
        </p:sp>
        <p:sp>
          <p:nvSpPr>
            <p:cNvPr id="41994" name="TextBox 9"/>
            <p:cNvSpPr txBox="1"/>
            <p:nvPr/>
          </p:nvSpPr>
          <p:spPr>
            <a:xfrm rot="2763838">
              <a:off x="4760573" y="2235391"/>
              <a:ext cx="677917" cy="5278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3360" noProof="1" dirty="0">
                  <a:solidFill>
                    <a:schemeClr val="bg1"/>
                  </a:solidFill>
                  <a:latin typeface="方正韵动粗黑简体"/>
                  <a:ea typeface="方正韵动粗黑简体"/>
                  <a:cs typeface="+mn-cs"/>
                </a:rPr>
                <a:t>权</a:t>
              </a:r>
              <a:endParaRPr lang="zh-CN" altLang="en-US" sz="3360" noProof="1" dirty="0">
                <a:solidFill>
                  <a:schemeClr val="bg1"/>
                </a:solidFill>
                <a:latin typeface="方正韵动粗黑简体"/>
                <a:ea typeface="方正韵动粗黑简体"/>
              </a:endParaRPr>
            </a:p>
          </p:txBody>
        </p:sp>
        <p:sp>
          <p:nvSpPr>
            <p:cNvPr id="41995" name="TextBox 10"/>
            <p:cNvSpPr txBox="1"/>
            <p:nvPr/>
          </p:nvSpPr>
          <p:spPr>
            <a:xfrm rot="-2575375">
              <a:off x="4078025" y="2807186"/>
              <a:ext cx="677917" cy="5841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3360" noProof="1" dirty="0">
                  <a:solidFill>
                    <a:schemeClr val="bg1"/>
                  </a:solidFill>
                  <a:latin typeface="方正韵动粗黑简体"/>
                  <a:ea typeface="方正韵动粗黑简体"/>
                  <a:cs typeface="+mn-cs"/>
                </a:rPr>
                <a:t>利</a:t>
              </a:r>
              <a:endParaRPr lang="zh-CN" altLang="en-US" sz="3360" noProof="1" dirty="0">
                <a:solidFill>
                  <a:schemeClr val="bg1"/>
                </a:solidFill>
                <a:latin typeface="方正韵动粗黑简体"/>
                <a:ea typeface="方正韵动粗黑简体"/>
              </a:endParaRPr>
            </a:p>
          </p:txBody>
        </p:sp>
      </p:grp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4599517" y="2035176"/>
            <a:ext cx="6206067" cy="855133"/>
          </a:xfrm>
        </p:spPr>
        <p:txBody>
          <a:bodyPr lIns="97504" tIns="48752" rIns="97504" bIns="48752" anchor="ctr"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4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汉真广标" pitchFamily="49" charset="-122"/>
                <a:ea typeface="迷你简汉真广标" pitchFamily="49" charset="-122"/>
                <a:cs typeface="+mn-cs"/>
              </a:rPr>
              <a:t>合伙精神</a:t>
            </a:r>
            <a:endParaRPr kumimoji="0" lang="zh-CN" altLang="en-US" sz="384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迷你简汉真广标" pitchFamily="49" charset="-122"/>
              <a:ea typeface="迷你简汉真广标" pitchFamily="49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79135" y="1515957"/>
            <a:ext cx="3845984" cy="0"/>
          </a:xfrm>
          <a:prstGeom prst="line">
            <a:avLst/>
          </a:prstGeom>
          <a:ln w="63500" cmpd="thickThin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业务总监基本法利益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425" y="1721485"/>
            <a:ext cx="10852150" cy="4385310"/>
          </a:xfrm>
        </p:spPr>
        <p:txBody>
          <a:bodyPr>
            <a:normAutofit fontScale="90000" lnSpcReduction="10000"/>
          </a:bodyPr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800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业绩分红：</a:t>
            </a:r>
            <a:r>
              <a:rPr lang="en-US" altLang="zh-CN" sz="2800" b="1" smtClean="0">
                <a:solidFill>
                  <a:schemeClr val="accent2"/>
                </a:solidFill>
                <a:latin typeface="+mn-ea"/>
                <a:sym typeface="+mn-ea"/>
              </a:rPr>
              <a:t> </a:t>
            </a: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     </a:t>
            </a:r>
            <a:r>
              <a:rPr lang="en-US" altLang="zh-CN" sz="2000" b="1" smtClean="0">
                <a:solidFill>
                  <a:srgbClr val="003399"/>
                </a:solidFill>
                <a:latin typeface="+mn-ea"/>
                <a:sym typeface="+mn-ea"/>
              </a:rPr>
              <a:t>1.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业务总监直接育成三个一代业务总监，且直辖团队当年累计标准保费</a:t>
            </a:r>
            <a:r>
              <a:rPr sz="2000" b="1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≥</a:t>
            </a:r>
            <a:r>
              <a:rPr lang="en-US" altLang="zh-CN" sz="2000" b="1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120</a:t>
            </a:r>
            <a:r>
              <a:rPr sz="2000" b="1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万元</a:t>
            </a:r>
            <a:r>
              <a:rPr sz="2000" b="1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，红利分红比例如下</a:t>
            </a: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：</a:t>
            </a:r>
            <a:endParaRPr sz="2000" b="1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altLang="zh-CN" sz="2000" b="1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altLang="zh-CN" sz="2000" b="1" dirty="0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altLang="zh-CN" sz="2000" b="1" dirty="0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altLang="zh-CN" sz="2000" b="1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zh-CN" sz="2000" b="1" smtClean="0">
                <a:solidFill>
                  <a:srgbClr val="000099"/>
                </a:solidFill>
                <a:latin typeface="+mn-ea"/>
                <a:sym typeface="+mn-ea"/>
              </a:rPr>
              <a:t>     2.</a:t>
            </a: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业务总监累计育成九个一代业务总监，且所辖团队累计标准保费达成</a:t>
            </a:r>
            <a:r>
              <a:rPr lang="en-US" altLang="zh-CN" sz="2000" b="1" smtClean="0">
                <a:solidFill>
                  <a:srgbClr val="000099"/>
                </a:solidFill>
                <a:latin typeface="+mn-ea"/>
                <a:sym typeface="+mn-ea"/>
              </a:rPr>
              <a:t>400</a:t>
            </a: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万</a:t>
            </a: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元，则该业务总监次年度每季度可参与本机构标准保费</a:t>
            </a:r>
            <a:r>
              <a:rPr lang="en-US" altLang="zh-CN" sz="2000" b="1" smtClean="0">
                <a:solidFill>
                  <a:srgbClr val="000099"/>
                </a:solidFill>
                <a:latin typeface="+mn-ea"/>
                <a:sym typeface="+mn-ea"/>
              </a:rPr>
              <a:t>2%</a:t>
            </a: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的红利分配。</a:t>
            </a:r>
            <a:endParaRPr lang="zh-CN" altLang="en-US" sz="2000" b="1" dirty="0" smtClean="0">
              <a:solidFill>
                <a:srgbClr val="000099"/>
              </a:solidFill>
              <a:latin typeface="+mn-ea"/>
            </a:endParaRPr>
          </a:p>
          <a:p>
            <a:endParaRPr lang="zh-CN" altLang="en-US" sz="2000" b="1" dirty="0" smtClean="0">
              <a:solidFill>
                <a:srgbClr val="000099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  <p:graphicFrame>
        <p:nvGraphicFramePr>
          <p:cNvPr id="6" name="内容占位符 3"/>
          <p:cNvGraphicFramePr/>
          <p:nvPr/>
        </p:nvGraphicFramePr>
        <p:xfrm>
          <a:off x="1191895" y="3143885"/>
          <a:ext cx="9349740" cy="166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870"/>
                <a:gridCol w="4674870"/>
              </a:tblGrid>
              <a:tr h="37465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直辖团队标准保费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红利分配比例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120</a:t>
                      </a:r>
                      <a:r>
                        <a:rPr lang="zh-CN" altLang="en-US" dirty="0" smtClean="0"/>
                        <a:t>万</a:t>
                      </a:r>
                      <a:r>
                        <a:rPr lang="zh-CN" altLang="en-US" sz="1800" dirty="0" smtClean="0">
                          <a:sym typeface="+mn-ea"/>
                        </a:rPr>
                        <a:t>≤</a:t>
                      </a:r>
                      <a:r>
                        <a:rPr lang="zh-CN" dirty="0" smtClean="0"/>
                        <a:t>标准保费</a:t>
                      </a:r>
                      <a:r>
                        <a:rPr lang="zh-CN" altLang="en-US" sz="1800" dirty="0" smtClean="0">
                          <a:sym typeface="+mn-ea"/>
                        </a:rPr>
                        <a:t>＜</a:t>
                      </a:r>
                      <a:r>
                        <a:rPr lang="en-US" altLang="zh-CN" sz="1800" dirty="0" smtClean="0">
                          <a:sym typeface="+mn-ea"/>
                        </a:rPr>
                        <a:t>200</a:t>
                      </a:r>
                      <a:r>
                        <a:rPr lang="zh-CN" altLang="en-US" sz="1800" dirty="0" smtClean="0">
                          <a:sym typeface="+mn-ea"/>
                        </a:rPr>
                        <a:t>万</a:t>
                      </a:r>
                      <a:endParaRPr lang="zh-CN" altLang="en-US" sz="1800" dirty="0" smtClean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1%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200</a:t>
                      </a:r>
                      <a:r>
                        <a:rPr lang="zh-CN" altLang="en-US" dirty="0" smtClean="0"/>
                        <a:t>万≤标准保费＜</a:t>
                      </a:r>
                      <a:r>
                        <a:rPr lang="en-US" dirty="0" smtClean="0"/>
                        <a:t>250</a:t>
                      </a:r>
                      <a:r>
                        <a:rPr lang="zh-CN" altLang="en-US" dirty="0" smtClean="0"/>
                        <a:t>万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1.5%</a:t>
                      </a:r>
                      <a:endParaRPr lang="zh-CN" altLang="en-US" dirty="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标准保费≥</a:t>
                      </a:r>
                      <a:r>
                        <a:rPr lang="en-US" altLang="zh-CN" dirty="0" smtClean="0"/>
                        <a:t>250</a:t>
                      </a:r>
                      <a:r>
                        <a:rPr lang="zh-CN" altLang="en-US" dirty="0" smtClean="0"/>
                        <a:t>万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2%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业务总监基本法利益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1800" b="1" smtClean="0">
                <a:solidFill>
                  <a:srgbClr val="000099"/>
                </a:solidFill>
                <a:latin typeface="+mn-ea"/>
                <a:sym typeface="Wingdings" panose="05000000000000000000" pitchFamily="2" charset="2"/>
              </a:rPr>
              <a:t>团队利益承继：</a:t>
            </a:r>
            <a:r>
              <a:rPr lang="en-US" altLang="zh-CN" sz="1800" b="1" smtClean="0">
                <a:solidFill>
                  <a:schemeClr val="accent2"/>
                </a:solidFill>
                <a:latin typeface="+mn-ea"/>
                <a:sym typeface="+mn-ea"/>
              </a:rPr>
              <a:t> </a:t>
            </a:r>
            <a:endParaRPr lang="en-US" altLang="zh-CN" sz="1800" b="1" dirty="0" smtClean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业务总监离职后可承继：（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1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）直辖组辅导津贴和组织津贴的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50%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                               （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2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）育成津贴和创业津贴的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100%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。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承继团队利益需同时满足以下所有条件</a:t>
            </a:r>
            <a:r>
              <a:rPr sz="1800"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：</a:t>
            </a:r>
            <a:endParaRPr lang="en-US" altLang="zh-CN" sz="1800" b="1" dirty="0" smtClean="0">
              <a:solidFill>
                <a:srgbClr val="003399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A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、业务总监累计直接育成</a:t>
            </a: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六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个一代创业经理；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B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、在公司服务满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1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年以上；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C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、所辖团队累积标准保费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200</a:t>
            </a: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万元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。</a:t>
            </a:r>
            <a:endParaRPr lang="zh-CN" altLang="en-US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zh-CN" altLang="en-US" sz="1800" b="1" dirty="0" smtClean="0">
              <a:solidFill>
                <a:srgbClr val="003399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创业经理基本法利益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956435"/>
            <a:ext cx="10852150" cy="4385310"/>
          </a:xfrm>
        </p:spPr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sz="2000" b="1" smtClean="0">
                <a:solidFill>
                  <a:srgbClr val="000099"/>
                </a:solidFill>
                <a:latin typeface="+mn-ea"/>
                <a:sym typeface="+mn-ea"/>
              </a:rPr>
              <a:t>业绩分红承继：</a:t>
            </a:r>
            <a:endParaRPr sz="2000" b="1" smtClean="0">
              <a:solidFill>
                <a:srgbClr val="0000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zh-CN" altLang="en-US" sz="2000" b="1" dirty="0" smtClean="0">
              <a:solidFill>
                <a:srgbClr val="0000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业务总监离职后可</a:t>
            </a:r>
            <a:r>
              <a:rPr sz="2000" b="1" smtClean="0">
                <a:solidFill>
                  <a:srgbClr val="FF0000"/>
                </a:solidFill>
                <a:latin typeface="+mn-ea"/>
                <a:sym typeface="+mn-ea"/>
              </a:rPr>
              <a:t>承继业绩分红的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50%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，需同时达成：</a:t>
            </a:r>
            <a:endParaRPr lang="en-US" altLang="zh-CN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A、业务总监累计直接育成 </a:t>
            </a:r>
            <a:r>
              <a:rPr sz="2000" b="1" smtClean="0">
                <a:solidFill>
                  <a:srgbClr val="FF0000"/>
                </a:solidFill>
                <a:latin typeface="+mn-ea"/>
                <a:sym typeface="+mn-ea"/>
              </a:rPr>
              <a:t>九 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个一代创业经理；</a:t>
            </a:r>
            <a:endParaRPr lang="en-US" altLang="zh-CN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B、所辖团队累积标准保费达到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4</a:t>
            </a:r>
            <a:r>
              <a:rPr lang="en-US" altLang="zh-CN" sz="2000" b="1" smtClean="0">
                <a:solidFill>
                  <a:srgbClr val="FF0000"/>
                </a:solidFill>
                <a:latin typeface="+mn-ea"/>
                <a:sym typeface="+mn-ea"/>
              </a:rPr>
              <a:t>00</a:t>
            </a:r>
            <a:r>
              <a:rPr sz="2000" b="1" smtClean="0">
                <a:solidFill>
                  <a:srgbClr val="003399"/>
                </a:solidFill>
                <a:latin typeface="+mn-ea"/>
                <a:sym typeface="+mn-ea"/>
              </a:rPr>
              <a:t>万元。</a:t>
            </a:r>
            <a:endParaRPr lang="zh-CN" altLang="en-US" sz="20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zh-CN" altLang="en-US" sz="1800" b="1" dirty="0" smtClean="0">
              <a:solidFill>
                <a:srgbClr val="003399"/>
              </a:solidFill>
              <a:latin typeface="+mn-ea"/>
            </a:endParaRPr>
          </a:p>
          <a:p>
            <a:endParaRPr lang="zh-CN" altLang="en-US" sz="1800" b="1" dirty="0" smtClean="0">
              <a:solidFill>
                <a:srgbClr val="000099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950" y="953135"/>
            <a:ext cx="10852150" cy="707390"/>
          </a:xfrm>
        </p:spPr>
        <p:txBody>
          <a:bodyPr>
            <a:normAutofit fontScale="90000"/>
          </a:bodyPr>
          <a:p>
            <a:r>
              <a:rPr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ea typeface="宋体" panose="02010600030101010101" pitchFamily="2" charset="-122"/>
                <a:cs typeface="+mn-cs"/>
                <a:sym typeface="+mn-ea"/>
              </a:rPr>
              <a:t>各职级维持条件</a:t>
            </a:r>
            <a:br>
              <a:rPr lang="zh-CN" altLang="en-US" b="1" strike="noStrike" noProof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</a:rPr>
            </a:br>
            <a:endParaRPr lang="zh-CN" altLang="en-US" b="1" strike="noStrike" noProof="1">
              <a:ln w="25400" cmpd="sng">
                <a:solidFill>
                  <a:srgbClr val="FAFCB7">
                    <a:alpha val="98000"/>
                  </a:srgbClr>
                </a:solidFill>
                <a:prstDash val="solid"/>
              </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innerShdw dist="38100" dir="18900000">
                  <a:srgbClr val="F89D26">
                    <a:alpha val="100000"/>
                  </a:srgbClr>
                </a:innerShdw>
                <a:reflection blurRad="6350" stA="50000" endA="300" endPos="50000" dist="12700" dir="5400000" sy="-100000" algn="bl" rotWithShape="0"/>
              </a:effectLst>
            </a:endParaRPr>
          </a:p>
        </p:txBody>
      </p:sp>
      <p:graphicFrame>
        <p:nvGraphicFramePr>
          <p:cNvPr id="6" name="内容占位符 5"/>
          <p:cNvGraphicFramePr/>
          <p:nvPr>
            <p:ph idx="1"/>
          </p:nvPr>
        </p:nvGraphicFramePr>
        <p:xfrm>
          <a:off x="615950" y="1360805"/>
          <a:ext cx="10852150" cy="54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40"/>
                <a:gridCol w="1818640"/>
                <a:gridCol w="3121025"/>
                <a:gridCol w="5046345"/>
              </a:tblGrid>
              <a:tr h="346075">
                <a:tc row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维持条件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理财顾问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季度业绩维持指标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个人季度累计FYC≧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00元；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3个月件数维持指标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累计件数≧2件；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54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季度13个月继续率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85%；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710">
                <a:tc vMerge="1">
                  <a:tcPr/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品质管理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通过公司代理人品质管理考核与衔接培训；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创业经理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季度个人业绩维持指标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个人季度累计FYC≧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00元；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577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季度直辖团队业绩维持指标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直辖团队季度累计标保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000元；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有效人力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自晋升后的每一个自然季度，团队≥3名；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577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季度13个月继续率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其直辖团队十三个月继续率8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％以上（含）；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品质管理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通过公司代理人品质管理考核与衔接培训；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业务总监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3个月所辖业绩维持指标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所辖总监团队季度累计标保≧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0000元；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5759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有效人力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直辖团队架构达成1+3有效人力，季度累计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有效人力；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5784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季度13个月继续率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其业务总监团队十三个月继续率85％以上（含）；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460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品质管理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通过公司代理人品质管理考核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与衔接培训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6933" marR="16933" marT="16933" marB="6096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655606"/>
            <a:ext cx="10852237" cy="914799"/>
          </a:xfrm>
        </p:spPr>
        <p:txBody>
          <a:bodyPr/>
          <a:p>
            <a:r>
              <a:rPr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新大众保险基本法六大优势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1405" y="2431415"/>
            <a:ext cx="8741410" cy="3496945"/>
          </a:xfrm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佣金政策收入好           高档绩效终身享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层级简单易晋升          </a:t>
            </a: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 事业传承享永久</a:t>
            </a:r>
            <a:endParaRPr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团队递归保利益           </a:t>
            </a: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产权归属终身制</a:t>
            </a:r>
            <a:r>
              <a: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sym typeface="+mn-ea"/>
              </a:rPr>
              <a:t> 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Picture 2" descr="D:\工作\会议\1.2-1.7明仕明媛\明仕明媛喷绘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12192000" cy="69363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4" name="文本框 1"/>
          <p:cNvSpPr txBox="1"/>
          <p:nvPr/>
        </p:nvSpPr>
        <p:spPr>
          <a:xfrm>
            <a:off x="3425614" y="971127"/>
            <a:ext cx="5340351" cy="4079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读懂基本法</a:t>
            </a:r>
            <a:endParaRPr lang="zh-CN" altLang="en-US" sz="5400" b="1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用好基本法</a:t>
            </a:r>
            <a:endParaRPr lang="zh-CN" altLang="en-US" sz="5400" b="1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新大众平台</a:t>
            </a:r>
            <a:endParaRPr lang="zh-CN" altLang="en-US" sz="5400" b="1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成人生赢家</a:t>
            </a:r>
            <a:endParaRPr lang="zh-CN" altLang="en-US" sz="5400" b="1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握手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38234" y="672"/>
            <a:ext cx="9763331" cy="6857329"/>
          </a:xfrm>
          <a:prstGeom prst="rect">
            <a:avLst/>
          </a:prstGeom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128270" y="1501140"/>
            <a:ext cx="7590790" cy="3104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857" tIns="54429" rIns="108857" bIns="54429">
            <a:spAutoFit/>
          </a:bodyPr>
          <a:lstStyle/>
          <a:p>
            <a:pPr defTabSz="514350"/>
            <a:r>
              <a:rPr lang="en-US" altLang="zh-CN" sz="6350" b="1" dirty="0">
                <a:solidFill>
                  <a:schemeClr val="accent2"/>
                </a:solidFill>
              </a:rPr>
              <a:t>       </a:t>
            </a:r>
            <a:r>
              <a:rPr lang="zh-CN" altLang="en-US" sz="6350" b="1" dirty="0">
                <a:solidFill>
                  <a:schemeClr val="accent2"/>
                </a:solidFill>
              </a:rPr>
              <a:t>新大众保险</a:t>
            </a:r>
            <a:endParaRPr lang="en-US" altLang="zh-CN" sz="6350" b="1" dirty="0">
              <a:solidFill>
                <a:schemeClr val="accent2"/>
              </a:solidFill>
            </a:endParaRPr>
          </a:p>
          <a:p>
            <a:pPr defTabSz="514350"/>
            <a:endParaRPr lang="zh-CN" altLang="en-US" sz="2965" b="1" dirty="0">
              <a:solidFill>
                <a:schemeClr val="accent2"/>
              </a:solidFill>
            </a:endParaRPr>
          </a:p>
          <a:p>
            <a:pPr defTabSz="514350"/>
            <a:endParaRPr lang="en-US" altLang="zh-CN" sz="5080" b="1" dirty="0">
              <a:solidFill>
                <a:schemeClr val="accent2"/>
              </a:solidFill>
            </a:endParaRPr>
          </a:p>
          <a:p>
            <a:pPr defTabSz="514350"/>
            <a:r>
              <a:rPr lang="zh-CN" altLang="en-US" sz="5080" b="1" dirty="0">
                <a:solidFill>
                  <a:schemeClr val="accent2"/>
                </a:solidFill>
              </a:rPr>
              <a:t>邯郸人最信赖的保险平台</a:t>
            </a:r>
            <a:endParaRPr lang="zh-CN" altLang="en-US" sz="6350" b="1" dirty="0">
              <a:solidFill>
                <a:schemeClr val="accent2"/>
              </a:solidFill>
            </a:endParaRPr>
          </a:p>
        </p:txBody>
      </p:sp>
      <p:cxnSp>
        <p:nvCxnSpPr>
          <p:cNvPr id="80900" name="直接连接符 3"/>
          <p:cNvCxnSpPr>
            <a:cxnSpLocks noChangeShapeType="1"/>
          </p:cNvCxnSpPr>
          <p:nvPr/>
        </p:nvCxnSpPr>
        <p:spPr bwMode="auto">
          <a:xfrm flipV="1">
            <a:off x="-16800" y="5698873"/>
            <a:ext cx="7626722" cy="33598"/>
          </a:xfrm>
          <a:prstGeom prst="line">
            <a:avLst/>
          </a:prstGeom>
          <a:noFill/>
          <a:ln w="28575">
            <a:solidFill>
              <a:srgbClr val="5D9ACF"/>
            </a:solidFill>
            <a:bevel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187" y="1170591"/>
            <a:ext cx="10852237" cy="914799"/>
          </a:xfrm>
        </p:spPr>
        <p:txBody>
          <a:bodyPr>
            <a:normAutofit fontScale="90000"/>
          </a:bodyPr>
          <a:p>
            <a:r>
              <a:rPr>
                <a:latin typeface="微软雅黑" panose="020B0503020204020204" charset="-122"/>
                <a:sym typeface="+mn-ea"/>
              </a:rPr>
              <a:t>发展趋势：专业保险咨询顾问路线</a:t>
            </a:r>
            <a:b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7840" y="1813560"/>
            <a:ext cx="8230870" cy="4663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457" y="1197896"/>
            <a:ext cx="10852237" cy="914799"/>
          </a:xfrm>
        </p:spPr>
        <p:txBody>
          <a:bodyPr>
            <a:normAutofit fontScale="90000"/>
          </a:bodyPr>
          <a:p>
            <a:r>
              <a:rPr>
                <a:latin typeface="微软雅黑" panose="020B0503020204020204" charset="-122"/>
                <a:sym typeface="+mn-ea"/>
              </a:rPr>
              <a:t>发展：组织架构解析</a:t>
            </a:r>
            <a:b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335" y="1831975"/>
            <a:ext cx="9624695" cy="4528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27" y="898811"/>
            <a:ext cx="10852237" cy="914799"/>
          </a:xfrm>
        </p:spPr>
        <p:txBody>
          <a:bodyPr>
            <a:noAutofit/>
          </a:bodyPr>
          <a:p>
            <a:r>
              <a:rPr sz="3200">
                <a:solidFill>
                  <a:srgbClr val="C00000"/>
                </a:solidFill>
                <a:latin typeface="微软雅黑" panose="020B0503020204020204" charset="-122"/>
                <a:sym typeface="微软雅黑" panose="020B0503020204020204" charset="-122"/>
              </a:rPr>
              <a:t>以管理扁平化及管贴双轨制，稳固组织发展利益</a:t>
            </a:r>
            <a:b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6505" y="1942465"/>
            <a:ext cx="344424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2861945"/>
            <a:ext cx="8991600" cy="3573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017" y="1097566"/>
            <a:ext cx="10852237" cy="914799"/>
          </a:xfrm>
        </p:spPr>
        <p:txBody>
          <a:bodyPr>
            <a:noAutofit/>
          </a:bodyPr>
          <a:p>
            <a:r>
              <a:rPr sz="3200">
                <a:solidFill>
                  <a:srgbClr val="C00000"/>
                </a:solidFill>
                <a:latin typeface="微软雅黑" panose="020B0503020204020204" charset="-122"/>
                <a:sym typeface="微软雅黑" panose="020B0503020204020204" charset="-122"/>
              </a:rPr>
              <a:t>以较少考核指标的滚动晋升，提供快速成长机会</a:t>
            </a:r>
            <a:b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813560"/>
            <a:ext cx="5376545" cy="4528185"/>
          </a:xfrm>
        </p:spPr>
        <p:txBody>
          <a:bodyPr>
            <a:normAutofit lnSpcReduction="10000"/>
          </a:bodyPr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sz="1800" b="1" spc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理财顾问晋升创业经理标准：</a:t>
            </a:r>
            <a:endParaRPr kumimoji="0" lang="zh-CN" altLang="zh-CN" sz="1800" b="1" i="0" u="none" strike="noStrike" kern="1200" cap="none" spc="0" normalizeH="0" baseline="0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   </a:t>
            </a:r>
            <a:r>
              <a:rPr lang="en-US" altLang="zh-CN" sz="24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 </a:t>
            </a:r>
            <a:r>
              <a:rPr sz="2400" b="1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理财</a:t>
            </a:r>
            <a:r>
              <a:rPr altLang="zh-CN" sz="2400" b="1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顾问</a:t>
            </a:r>
            <a:r>
              <a:rPr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于最长六个月内同时达到下列条件，经本人申请自次季度起晋级为创业经理。</a:t>
            </a:r>
            <a:endParaRPr kumimoji="0" lang="zh-CN" altLang="zh-CN" sz="1800" b="0" i="0" u="none" strike="noStrike" kern="1200" cap="none" spc="0" normalizeH="0" baseline="0" noProof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1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、</a:t>
            </a:r>
            <a:r>
              <a:rPr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个人累计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FYC</a:t>
            </a:r>
            <a:r>
              <a:rPr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≥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2000</a:t>
            </a:r>
            <a:r>
              <a:rPr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元；</a:t>
            </a:r>
            <a:endParaRPr kumimoji="0" lang="zh-CN" altLang="zh-CN" sz="1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2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、</a:t>
            </a:r>
            <a:r>
              <a:rPr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直接或间接推荐达成人力≥3名；</a:t>
            </a:r>
            <a:endParaRPr kumimoji="0" lang="zh-CN" altLang="zh-CN" sz="1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3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、连续六个月团队（推荐+间接推荐）寿险新单</a:t>
            </a:r>
            <a:endParaRPr kumimoji="0" lang="zh-CN" altLang="en-US" sz="1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      累计标准保费≥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2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0000元；</a:t>
            </a:r>
            <a:endParaRPr sz="1800" spc="0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（综拓业务按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10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：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1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折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标，最高</a:t>
            </a:r>
            <a:r>
              <a:rPr lang="en-US" altLang="zh-CN"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1000</a:t>
            </a:r>
            <a:r>
              <a:rPr sz="1800" spc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元）</a:t>
            </a:r>
            <a:endParaRPr kumimoji="0" lang="zh-CN" altLang="en-US" sz="1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4</a:t>
            </a:r>
            <a:r>
              <a:rPr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、</a:t>
            </a:r>
            <a:r>
              <a:rPr lang="en-US" altLang="zh-CN"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继续率要求:个人十三个月继续率85％以上（含）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5</a:t>
            </a:r>
            <a:r>
              <a:rPr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、</a:t>
            </a:r>
            <a:r>
              <a:rPr lang="en-US" altLang="zh-CN"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通过公司代理人品质管理考核</a:t>
            </a:r>
            <a:r>
              <a:rPr sz="1800" spc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微软雅黑" panose="020B0503020204020204" charset="-122"/>
                <a:sym typeface="+mn-ea"/>
              </a:rPr>
              <a:t>与晋升培训。</a:t>
            </a: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1860" y="1813560"/>
            <a:ext cx="611632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13398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创业经理晋升业务总监标准：</a:t>
            </a:r>
            <a:endParaRPr kumimoji="0" lang="zh-CN" altLang="zh-CN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</a:t>
            </a:r>
            <a:r>
              <a:rPr lang="zh-CN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经理</a:t>
            </a:r>
            <a:r>
              <a:rPr lang="zh-CN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于最长六个月内，同时达到下列条件，经本人申请自次季度起可晋级为业务总监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kumimoji="0" lang="zh-CN" altLang="en-US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个人累计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FYC</a:t>
            </a:r>
            <a:r>
              <a:rPr lang="zh-CN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≥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2000</a:t>
            </a:r>
            <a:r>
              <a:rPr lang="zh-CN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元；</a:t>
            </a:r>
            <a:endParaRPr lang="zh-CN" altLang="zh-CN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、直接育成创业经理至少3人；</a:t>
            </a:r>
            <a:endParaRPr kumimoji="0" lang="zh-CN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连续六个月团队（推荐+间接推荐）寿险新单累计标 准 保费≥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0000元；</a:t>
            </a:r>
            <a:endParaRPr lang="zh-CN" alt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>
                <a:latin typeface="微软雅黑" panose="020B0503020204020204" charset="-122"/>
                <a:sym typeface="+mn-ea"/>
              </a:rPr>
              <a:t>（综拓业务按</a:t>
            </a:r>
            <a:r>
              <a:rPr lang="en-US" altLang="zh-CN">
                <a:latin typeface="微软雅黑" panose="020B0503020204020204" charset="-122"/>
                <a:sym typeface="+mn-ea"/>
              </a:rPr>
              <a:t>10</a:t>
            </a:r>
            <a:r>
              <a:rPr>
                <a:latin typeface="微软雅黑" panose="020B0503020204020204" charset="-122"/>
                <a:sym typeface="+mn-ea"/>
              </a:rPr>
              <a:t>：</a:t>
            </a:r>
            <a:r>
              <a:rPr lang="en-US" altLang="zh-CN">
                <a:latin typeface="微软雅黑" panose="020B0503020204020204" charset="-122"/>
                <a:sym typeface="+mn-ea"/>
              </a:rPr>
              <a:t>1</a:t>
            </a:r>
            <a:r>
              <a:rPr lang="zh-CN">
                <a:latin typeface="微软雅黑" panose="020B0503020204020204" charset="-122"/>
                <a:sym typeface="+mn-ea"/>
              </a:rPr>
              <a:t>折</a:t>
            </a:r>
            <a:r>
              <a:rPr>
                <a:latin typeface="微软雅黑" panose="020B0503020204020204" charset="-122"/>
                <a:sym typeface="+mn-ea"/>
              </a:rPr>
              <a:t>标，最高</a:t>
            </a:r>
            <a:r>
              <a:rPr lang="en-US" altLang="zh-CN">
                <a:latin typeface="微软雅黑" panose="020B050302020402020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charset="-122"/>
                <a:sym typeface="+mn-ea"/>
              </a:rPr>
              <a:t>000</a:t>
            </a:r>
            <a:r>
              <a:rPr>
                <a:latin typeface="微软雅黑" panose="020B0503020204020204" charset="-122"/>
                <a:sym typeface="+mn-ea"/>
              </a:rPr>
              <a:t>元）</a:t>
            </a:r>
            <a:endParaRPr kumimoji="0" lang="zh-CN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继续率要求：直辖团队十三个月继续率85％以上（含）</a:t>
            </a:r>
            <a:endParaRPr kumimoji="0" 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通过公司代理人品质管理考核与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晋升培训。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622" y="1544606"/>
            <a:ext cx="10852237" cy="914799"/>
          </a:xfrm>
        </p:spPr>
        <p:txBody>
          <a:bodyPr>
            <a:noAutofit/>
          </a:bodyPr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基本法待遇一览表</a:t>
            </a:r>
            <a:br>
              <a:rPr sz="4000" cap="all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</a:br>
            <a:br>
              <a:rPr lang="zh-CN" altLang="en-US" sz="4000" dirty="0"/>
            </a:br>
            <a:endParaRPr lang="zh-CN" altLang="en-US" sz="40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659890"/>
          <a:ext cx="10852150" cy="4753610"/>
        </p:xfrm>
        <a:graphic>
          <a:graphicData uri="http://schemas.openxmlformats.org/drawingml/2006/table">
            <a:tbl>
              <a:tblPr/>
              <a:tblGrid>
                <a:gridCol w="751544"/>
                <a:gridCol w="814215"/>
                <a:gridCol w="762157"/>
                <a:gridCol w="762280"/>
                <a:gridCol w="762034"/>
                <a:gridCol w="697971"/>
                <a:gridCol w="782373"/>
                <a:gridCol w="709595"/>
                <a:gridCol w="662387"/>
                <a:gridCol w="708789"/>
                <a:gridCol w="685840"/>
                <a:gridCol w="684830"/>
                <a:gridCol w="687357"/>
                <a:gridCol w="645160"/>
                <a:gridCol w="735618"/>
              </a:tblGrid>
              <a:tr h="24434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收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项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目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初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度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佣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金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销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售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奖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金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全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勤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奖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续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度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佣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金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续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佣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承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增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才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增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才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承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辅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导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组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织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育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才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创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业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津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ea"/>
                          <a:ea typeface="+mn-ea"/>
                        </a:rPr>
                        <a:t>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团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队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益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承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业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红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业绩分红承继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理财顾问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创业经理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 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5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业务总监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√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655606"/>
            <a:ext cx="10852237" cy="914799"/>
          </a:xfrm>
        </p:spPr>
        <p:txBody>
          <a:bodyPr/>
          <a:p>
            <a:r>
              <a:rPr sz="36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理财顾问基本法利益</a:t>
            </a:r>
            <a:endParaRPr lang="zh-CN" altLang="en-US" sz="3600" cap="all" smtClean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988820"/>
            <a:ext cx="10852150" cy="4352925"/>
          </a:xfrm>
        </p:spPr>
        <p:txBody>
          <a:bodyPr>
            <a:normAutofit lnSpcReduction="10000"/>
          </a:bodyPr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1.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 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FYC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（首年度佣金）：首年度保费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*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首年度佣金比率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2.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续年度佣金：续年度实收保费*续年度佣金比率</a:t>
            </a:r>
            <a:endParaRPr lang="en-US" altLang="zh-CN" sz="1800" b="1" dirty="0" smtClean="0">
              <a:solidFill>
                <a:srgbClr val="003399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3.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销售奖金</a:t>
            </a:r>
            <a:endParaRPr lang="en-US" altLang="zh-CN" sz="1800" b="1" smtClean="0">
              <a:solidFill>
                <a:srgbClr val="0033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4.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全勤奖</a:t>
            </a:r>
            <a:endParaRPr sz="1800" b="1" smtClean="0">
              <a:solidFill>
                <a:srgbClr val="0033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ea typeface="微软雅黑" panose="020B0503020204020204" charset="-122"/>
              </a:rPr>
              <a:t>5.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增才津贴</a:t>
            </a:r>
            <a:endParaRPr sz="1800" b="1" smtClean="0">
              <a:solidFill>
                <a:srgbClr val="003399"/>
              </a:solidFill>
              <a:latin typeface="+mn-ea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6.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增才津贴承继</a:t>
            </a:r>
            <a:endParaRPr lang="zh-CN" altLang="en-US" sz="1800" b="1" smtClean="0">
              <a:solidFill>
                <a:srgbClr val="003399"/>
              </a:solidFill>
              <a:latin typeface="+mn-ea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7.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续佣承继：</a:t>
            </a:r>
            <a:r>
              <a:rPr sz="1800" b="1" smtClean="0">
                <a:solidFill>
                  <a:srgbClr val="003399"/>
                </a:solidFill>
                <a:latin typeface="+mn-ea"/>
                <a:sym typeface="Wingdings" panose="05000000000000000000" pitchFamily="2" charset="2"/>
              </a:rPr>
              <a:t>（满足以下任意一条）</a:t>
            </a:r>
            <a:endParaRPr lang="zh-CN" altLang="en-US" sz="1800" b="1" dirty="0" smtClean="0">
              <a:solidFill>
                <a:srgbClr val="003399"/>
              </a:solidFill>
              <a:latin typeface="+mn-ea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  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A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、个人累计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FYC&gt;2</a:t>
            </a: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万；</a:t>
            </a:r>
            <a:endParaRPr lang="zh-CN" altLang="en-US" sz="1800" b="1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  <a:defRPr/>
            </a:pP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  </a:t>
            </a:r>
            <a:r>
              <a:rPr lang="en-US" altLang="zh-CN" sz="1800" b="1" smtClean="0">
                <a:solidFill>
                  <a:srgbClr val="003399"/>
                </a:solidFill>
                <a:latin typeface="+mn-ea"/>
                <a:sym typeface="+mn-ea"/>
              </a:rPr>
              <a:t>B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、服务满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12</a:t>
            </a: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个月</a:t>
            </a:r>
            <a:r>
              <a:rPr sz="1800" b="1" smtClean="0">
                <a:solidFill>
                  <a:srgbClr val="003399"/>
                </a:solidFill>
                <a:latin typeface="+mn-ea"/>
                <a:sym typeface="+mn-ea"/>
              </a:rPr>
              <a:t>且个人累计</a:t>
            </a:r>
            <a:r>
              <a:rPr lang="en-US" altLang="zh-CN" sz="1800" b="1" smtClean="0">
                <a:solidFill>
                  <a:srgbClr val="FF0000"/>
                </a:solidFill>
                <a:latin typeface="+mn-ea"/>
                <a:sym typeface="+mn-ea"/>
              </a:rPr>
              <a:t>FYC&gt;1</a:t>
            </a:r>
            <a:r>
              <a:rPr sz="1800" b="1" smtClean="0">
                <a:solidFill>
                  <a:srgbClr val="FF0000"/>
                </a:solidFill>
                <a:latin typeface="+mn-ea"/>
                <a:sym typeface="+mn-ea"/>
              </a:rPr>
              <a:t>万。</a:t>
            </a:r>
            <a:endParaRPr lang="zh-CN" altLang="en-US" sz="1800" b="1" dirty="0" smtClean="0">
              <a:solidFill>
                <a:srgbClr val="FF0000"/>
              </a:solidFill>
              <a:latin typeface="+mn-ea"/>
            </a:endParaRPr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228376"/>
            <a:ext cx="10852237" cy="914799"/>
          </a:xfrm>
        </p:spPr>
        <p:txBody>
          <a:bodyPr>
            <a:normAutofit fontScale="90000"/>
          </a:bodyPr>
          <a:p>
            <a:r>
              <a:rPr sz="4000" cap="all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理财顾问基本法利益</a:t>
            </a:r>
            <a:br>
              <a:rPr lang="zh-CN" altLang="en-US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sym typeface="+mn-ea"/>
              </a:rPr>
              <a:t>销售奖金：</a:t>
            </a:r>
            <a:endParaRPr lang="en-US" altLang="zh-CN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sym typeface="+mn-ea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sym typeface="+mn-ea"/>
              </a:rPr>
              <a:t>1</a:t>
            </a:r>
            <a:r>
              <a:rPr b="1" smtClean="0">
                <a:solidFill>
                  <a:srgbClr val="000099"/>
                </a:solidFill>
                <a:sym typeface="+mn-ea"/>
              </a:rPr>
              <a:t>）理财顾问本人当月完成</a:t>
            </a:r>
            <a:r>
              <a:rPr b="1" smtClean="0">
                <a:solidFill>
                  <a:srgbClr val="FF0000"/>
                </a:solidFill>
                <a:sym typeface="+mn-ea"/>
              </a:rPr>
              <a:t>寿险主险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FYC</a:t>
            </a:r>
            <a:r>
              <a:rPr b="1" smtClean="0">
                <a:solidFill>
                  <a:srgbClr val="000099"/>
                </a:solidFill>
                <a:sym typeface="+mn-ea"/>
              </a:rPr>
              <a:t>达到以下条件时，根据</a:t>
            </a:r>
            <a:r>
              <a:rPr b="1" smtClean="0">
                <a:solidFill>
                  <a:srgbClr val="FF0000"/>
                </a:solidFill>
                <a:sym typeface="+mn-ea"/>
              </a:rPr>
              <a:t>本人当月完成寿险主险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FYC</a:t>
            </a:r>
            <a:r>
              <a:rPr b="1" smtClean="0">
                <a:solidFill>
                  <a:srgbClr val="000099"/>
                </a:solidFill>
                <a:sym typeface="+mn-ea"/>
              </a:rPr>
              <a:t>按下表计算个人销售奖金。计算公式：</a:t>
            </a:r>
            <a:endParaRPr lang="en-US" altLang="zh-CN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sym typeface="+mn-ea"/>
              </a:rPr>
              <a:t>       个人销售奖金</a:t>
            </a:r>
            <a:r>
              <a:rPr lang="en-US" altLang="zh-CN" b="1" smtClean="0">
                <a:solidFill>
                  <a:srgbClr val="000099"/>
                </a:solidFill>
                <a:sym typeface="+mn-ea"/>
              </a:rPr>
              <a:t>=</a:t>
            </a:r>
            <a:r>
              <a:rPr b="1" smtClean="0">
                <a:solidFill>
                  <a:srgbClr val="000099"/>
                </a:solidFill>
                <a:sym typeface="+mn-ea"/>
              </a:rPr>
              <a:t>个人当月寿险主险</a:t>
            </a:r>
            <a:r>
              <a:rPr lang="en-US" altLang="zh-CN" b="1" smtClean="0">
                <a:solidFill>
                  <a:srgbClr val="000099"/>
                </a:solidFill>
                <a:sym typeface="+mn-ea"/>
              </a:rPr>
              <a:t>FYC*</a:t>
            </a:r>
            <a:r>
              <a:rPr b="1" smtClean="0">
                <a:solidFill>
                  <a:srgbClr val="000099"/>
                </a:solidFill>
                <a:sym typeface="+mn-ea"/>
              </a:rPr>
              <a:t>销售奖金比率</a:t>
            </a:r>
            <a:endParaRPr lang="en-US" altLang="zh-CN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b="1" smtClean="0">
                <a:solidFill>
                  <a:srgbClr val="000099"/>
                </a:solidFill>
                <a:sym typeface="+mn-ea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sym typeface="+mn-ea"/>
              </a:rPr>
              <a:t>2</a:t>
            </a:r>
            <a:r>
              <a:rPr b="1" smtClean="0">
                <a:solidFill>
                  <a:srgbClr val="000099"/>
                </a:solidFill>
                <a:sym typeface="+mn-ea"/>
              </a:rPr>
              <a:t>）个人销售奖金比率：</a:t>
            </a:r>
            <a:endParaRPr lang="zh-CN" altLang="en-US" b="1" dirty="0" smtClean="0">
              <a:solidFill>
                <a:srgbClr val="000099"/>
              </a:solidFill>
            </a:endParaRPr>
          </a:p>
          <a:p>
            <a:endParaRPr lang="zh-CN" altLang="en-US"/>
          </a:p>
        </p:txBody>
      </p:sp>
      <p:graphicFrame>
        <p:nvGraphicFramePr>
          <p:cNvPr id="8" name="内容占位符 3"/>
          <p:cNvGraphicFramePr/>
          <p:nvPr/>
        </p:nvGraphicFramePr>
        <p:xfrm>
          <a:off x="1245235" y="3998595"/>
          <a:ext cx="9556750" cy="157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75"/>
                <a:gridCol w="4778375"/>
              </a:tblGrid>
              <a:tr h="603250"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月完成寿险</a:t>
                      </a:r>
                      <a:r>
                        <a:rPr lang="en-US" altLang="zh-CN" dirty="0" smtClean="0"/>
                        <a:t>FYC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 smtClean="0"/>
                        <a:t>当月销售奖金比例</a:t>
                      </a:r>
                      <a:endParaRPr lang="zh-CN" altLang="en-US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FYC</a:t>
                      </a:r>
                      <a:r>
                        <a:rPr lang="zh-CN" altLang="en-US" sz="1800" dirty="0" smtClean="0">
                          <a:sym typeface="+mn-ea"/>
                        </a:rPr>
                        <a:t>＜</a:t>
                      </a:r>
                      <a:r>
                        <a:rPr lang="en-US" altLang="zh-CN" dirty="0" smtClean="0"/>
                        <a:t>1000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FYC</a:t>
                      </a: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en-US" altLang="zh-CN" dirty="0" smtClean="0"/>
                        <a:t>000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690" y="371475"/>
            <a:ext cx="1965960" cy="763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0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103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109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114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"/>
  <p:tag name="KSO_WM_UNIT_COLOR_SCHEME_PARENT_PAGE" val="2_1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"/>
  <p:tag name="KSO_WM_UNIT_COLOR_SCHEME_PARENT_PAGE" val="2_1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"/>
  <p:tag name="KSO_WM_UNIT_COLOR_SCHEME_PARENT_PAGE" val="2_1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"/>
  <p:tag name="KSO_WM_UNIT_COLOR_SCHEME_PARENT_PAGE" val="2_11"/>
</p:tagLst>
</file>

<file path=ppt/tags/tag123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9190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9190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129.xml><?xml version="1.0" encoding="utf-8"?>
<p:tagLst xmlns:p="http://schemas.openxmlformats.org/presentationml/2006/main">
  <p:tag name="KSO_WM_TEMPLATE_THUMBS_INDEX" val="1、8"/>
  <p:tag name="KSO_WM_TAG_VERSION" val="1.0"/>
  <p:tag name="KSO_WM_BEAUTIFY_FLAG" val="#wm#"/>
  <p:tag name="KSO_WM_TEMPLATE_CATEGORY" val="custom"/>
  <p:tag name="KSO_WM_TEMPLATE_INDEX" val="20191900"/>
  <p:tag name="KSO_WM_SLIDE_COLORSCHEME_VERSION" val="3.2"/>
  <p:tag name="KSO_WM_UNIT_COLOR_SCHEME_SHAPE_ID" val="7"/>
  <p:tag name="KSO_WM_UNIT_COLOR_SCHEME_PARENT_PAGE" val="1_1"/>
  <p:tag name="KSO_WM_TEMPLATE_SUBCATEGORY" val="0"/>
  <p:tag name="KSO_WM_UNIT_SHOW_EDIT_AREA_INDICATION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130.xml><?xml version="1.0" encoding="utf-8"?>
<p:tagLst xmlns:p="http://schemas.openxmlformats.org/presentationml/2006/main">
  <p:tag name="KSO_WM_TEMPLATE_CATEGORY" val="custom"/>
  <p:tag name="KSO_WM_TEMPLATE_INDEX" val="20191900"/>
</p:tagLst>
</file>

<file path=ppt/tags/tag131.xml><?xml version="1.0" encoding="utf-8"?>
<p:tagLst xmlns:p="http://schemas.openxmlformats.org/presentationml/2006/main">
  <p:tag name="KSO_WM_TEMPLATE_CATEGORY" val="custom"/>
  <p:tag name="KSO_WM_TEMPLATE_INDEX" val="20191900"/>
</p:tagLst>
</file>

<file path=ppt/tags/tag132.xml><?xml version="1.0" encoding="utf-8"?>
<p:tagLst xmlns:p="http://schemas.openxmlformats.org/presentationml/2006/main">
  <p:tag name="KSO_WM_TEMPLATE_CATEGORY" val="custom"/>
  <p:tag name="KSO_WM_TEMPLATE_INDEX" val="20191900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37.xml><?xml version="1.0" encoding="utf-8"?>
<p:tagLst xmlns:p="http://schemas.openxmlformats.org/presentationml/2006/main">
  <p:tag name="KSO_WM_SLIDE_MODEL_TYPE" val="numdgm"/>
  <p:tag name="KSO_WM_TEMPLATE_CATEGORY" val="basetag"/>
  <p:tag name="KSO_WM_TEMPLATE_INDEX" val="2016366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  <p:tag name="KSO_WM_SLIDE_MODEL_TYPE" val="numdgm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191900"/>
</p:tagLst>
</file>

<file path=ppt/tags/tag14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61"/>
</p:tagLst>
</file>

<file path=ppt/tags/tag14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6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50.xml><?xml version="1.0" encoding="utf-8"?>
<p:tagLst xmlns:p="http://schemas.openxmlformats.org/presentationml/2006/main">
  <p:tag name="KSO_WM_DOC_GUID" val="{f5753505-22a9-4962-864f-949b4390a76e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1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6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6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43.xml><?xml version="1.0" encoding="utf-8"?>
<p:tagLst xmlns:p="http://schemas.openxmlformats.org/presentationml/2006/main">
  <p:tag name="KSO_WM_SLIDE_COLORSCHEME_VERSION" val="3.2"/>
  <p:tag name="KSO_WM_UNIT_COLOR_SCHEME_SHAPE_ID" val="30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8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7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"/>
  <p:tag name="KSO_WM_UNIT_COLOR_SCHEME_PARENT_PAGE" val="2_3"/>
</p:tagLst>
</file>

<file path=ppt/tags/tag71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78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8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87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9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92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96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heme/theme1.xml><?xml version="1.0" encoding="utf-8"?>
<a:theme xmlns:a="http://schemas.openxmlformats.org/drawingml/2006/main" name="1_Office 主题​​">
  <a:themeElements>
    <a:clrScheme name="自定义 52">
      <a:dk1>
        <a:srgbClr val="000000"/>
      </a:dk1>
      <a:lt1>
        <a:sysClr val="window" lastClr="FFFFFF"/>
      </a:lt1>
      <a:dk2>
        <a:srgbClr val="285F6A"/>
      </a:dk2>
      <a:lt2>
        <a:srgbClr val="FFFFFF"/>
      </a:lt2>
      <a:accent1>
        <a:srgbClr val="AFE8DF"/>
      </a:accent1>
      <a:accent2>
        <a:srgbClr val="63B3C3"/>
      </a:accent2>
      <a:accent3>
        <a:srgbClr val="93CBD6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WPS 演示</Application>
  <PresentationFormat>宽屏</PresentationFormat>
  <Paragraphs>539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汉仪旗黑-85S</vt:lpstr>
      <vt:lpstr>Cambria</vt:lpstr>
      <vt:lpstr>League Gothic</vt:lpstr>
      <vt:lpstr>华康俪金黑W8(P)</vt:lpstr>
      <vt:lpstr>黑体</vt:lpstr>
      <vt:lpstr>方正韵动粗黑简体</vt:lpstr>
      <vt:lpstr>迷你简汉真广标</vt:lpstr>
      <vt:lpstr>Times New Roman</vt:lpstr>
      <vt:lpstr>Calibri</vt:lpstr>
      <vt:lpstr>Arial Unicode MS</vt:lpstr>
      <vt:lpstr>Segoe Print</vt:lpstr>
      <vt:lpstr>1_Office 主题​​</vt:lpstr>
      <vt:lpstr>PowerPoint 演示文稿</vt:lpstr>
      <vt:lpstr>顶层设计精神</vt:lpstr>
      <vt:lpstr>发展趋势：专业保险咨询顾问路线 </vt:lpstr>
      <vt:lpstr>发展：组织架构解析 </vt:lpstr>
      <vt:lpstr>以管理扁平化及管贴双轨制，稳固组织发展利益 </vt:lpstr>
      <vt:lpstr>以较少考核指标的滚动晋升，提供快速成长机会 </vt:lpstr>
      <vt:lpstr>基本法待遇一览表  </vt:lpstr>
      <vt:lpstr>理财顾问基本法利益</vt:lpstr>
      <vt:lpstr>理财顾问基本法利益 </vt:lpstr>
      <vt:lpstr>理财顾问基本法利益 </vt:lpstr>
      <vt:lpstr>理财顾问基本法利益 </vt:lpstr>
      <vt:lpstr>理财顾问基本法利益 </vt:lpstr>
      <vt:lpstr>PowerPoint 演示文稿</vt:lpstr>
      <vt:lpstr>创业经理基本法利益 </vt:lpstr>
      <vt:lpstr>创业经理基本法利益</vt:lpstr>
      <vt:lpstr>创业经理基本法利益 </vt:lpstr>
      <vt:lpstr>创业经理基本法利益</vt:lpstr>
      <vt:lpstr>业务总监基本法利益</vt:lpstr>
      <vt:lpstr>业务总监基本法利益</vt:lpstr>
      <vt:lpstr>业务总监基本法利益</vt:lpstr>
      <vt:lpstr>业务总监基本法利益</vt:lpstr>
      <vt:lpstr>创业经理基本法利益</vt:lpstr>
      <vt:lpstr>各职级维持条件 </vt:lpstr>
      <vt:lpstr>新大众保险基本法六大优势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宁静致远</cp:lastModifiedBy>
  <cp:revision>40</cp:revision>
  <dcterms:created xsi:type="dcterms:W3CDTF">2019-04-13T01:49:00Z</dcterms:created>
  <dcterms:modified xsi:type="dcterms:W3CDTF">2020-04-30T05:23:33Z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